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74" r:id="rId2"/>
    <p:sldId id="257" r:id="rId3"/>
    <p:sldId id="273" r:id="rId4"/>
    <p:sldId id="284" r:id="rId5"/>
    <p:sldId id="261" r:id="rId6"/>
    <p:sldId id="264" r:id="rId7"/>
    <p:sldId id="267" r:id="rId8"/>
    <p:sldId id="281" r:id="rId9"/>
    <p:sldId id="282" r:id="rId10"/>
    <p:sldId id="265" r:id="rId11"/>
    <p:sldId id="270" r:id="rId12"/>
    <p:sldId id="276" r:id="rId13"/>
    <p:sldId id="286" r:id="rId14"/>
    <p:sldId id="278" r:id="rId15"/>
    <p:sldId id="272" r:id="rId16"/>
    <p:sldId id="275" r:id="rId17"/>
    <p:sldId id="256" r:id="rId18"/>
    <p:sldId id="280" r:id="rId19"/>
    <p:sldId id="277" r:id="rId20"/>
  </p:sldIdLst>
  <p:sldSz cx="12192000" cy="6858000"/>
  <p:notesSz cx="6858000" cy="9144000"/>
  <p:embeddedFontLst>
    <p:embeddedFont>
      <p:font typeface="G마켓 산스 Bold" panose="02000000000000000000" pitchFamily="50" charset="-127"/>
      <p:regular r:id="rId22"/>
      <p:bold r:id="rId23"/>
    </p:embeddedFont>
    <p:embeddedFont>
      <p:font typeface="G마켓 산스 Light" panose="02000000000000000000" pitchFamily="50" charset="-127"/>
      <p:regular r:id="rId24"/>
    </p:embeddedFont>
    <p:embeddedFont>
      <p:font typeface="G마켓 산스 Medium" panose="02000000000000000000" pitchFamily="50" charset="-127"/>
      <p:regular r:id="rId25"/>
    </p:embeddedFont>
    <p:embeddedFont>
      <p:font typeface="Poppins Black" panose="00000A00000000000000" pitchFamily="2" charset="0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2" autoAdjust="0"/>
    <p:restoredTop sz="79424"/>
  </p:normalViewPr>
  <p:slideViewPr>
    <p:cSldViewPr snapToGrid="0">
      <p:cViewPr varScale="1">
        <p:scale>
          <a:sx n="108" d="100"/>
          <a:sy n="108" d="100"/>
        </p:scale>
        <p:origin x="18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8AD89-BA78-4846-BEBC-23209C2EC399}" type="datetimeFigureOut">
              <a:rPr kumimoji="1" lang="ko-KR" altLang="en-US" smtClean="0"/>
              <a:t>2024-03-12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0BB45-72A2-A24B-8661-34237219A5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22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BB45-72A2-A24B-8661-34237219A58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5592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BB45-72A2-A24B-8661-34237219A58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983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BB45-72A2-A24B-8661-34237219A58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0017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BB45-72A2-A24B-8661-34237219A58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832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BB45-72A2-A24B-8661-34237219A58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8339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BB45-72A2-A24B-8661-34237219A58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675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BB45-72A2-A24B-8661-34237219A58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0289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BB45-72A2-A24B-8661-34237219A58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3354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BB45-72A2-A24B-8661-34237219A58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6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BB45-72A2-A24B-8661-34237219A58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53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BB45-72A2-A24B-8661-34237219A58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39417-998A-869E-D42B-163D6B2F2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7CE45D-701C-5953-CF55-60A12FE24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C0C62-8D55-F15B-8AC5-7AB9557A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54219-6CD0-20E5-344D-1CB1F357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8C5D60-C69B-2CD4-A284-DE51582E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327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00FFF-529E-69CE-9DDA-35AC9610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AE0217-851D-3498-41AB-1A3DBC752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4A130-6589-EFE6-A821-D6A45D41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7A30C-B328-569D-9C9F-70182B1F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A00EB-BBFA-554C-2278-174F3C76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43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BC8E42-12F5-C8CF-7B57-E35C93FD2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1760AA-5404-8312-1D0E-7A1B69A2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DE62F-D264-F10A-7E2C-8C4EE09E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B5E3D-4196-F0BC-C254-07609DA15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3EC129-6679-1A20-348F-3C67E4CA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2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87B6B-B548-6300-AE84-A1F7B63E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D1BC6-4E8C-3C97-C653-AEEA69281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EBF3E-5D1E-9F68-A0C4-C7A43EFD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8F527-4B35-0DD8-3906-20415C7E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EF996-BBB5-58B9-F2CA-C3C740BC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06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B34FE-1495-C16D-61DE-51C38934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87080D-EF74-F408-0B5D-F28A10619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D4C9-8C8E-4B09-73A0-10BB880B1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F5CA8-CB40-C604-6B73-5BBF0558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962DD6-4F58-5EE5-25AF-13394F6D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483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DF989-CC1E-0931-3D21-B11D35F2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A28106-C333-BF98-FE27-EBBBDD5FC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C81E9-52AA-A3B8-9CEB-41FCED595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82C994-C787-50FB-4E8F-EC598262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F0AF4-85A1-7A54-1508-8DF76391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3DA9E9-5B84-F63D-AB98-3B2EE58B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6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11D16-3F05-16AD-5882-0DE4CFD08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005239-1C17-1B98-0BE9-83B1501B5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DE3037-2854-E90E-1EBA-9A66675ED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E5AC78-EE48-E9CD-CAE7-8BEC55E02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0AF9C7-AF59-4441-2184-2E0E9D63D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E59D28-AB80-528A-86B8-0D0DC93A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90CE0A-D16D-D713-CFEA-3B860543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A1CEE5-7529-1B46-5237-94E719EA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4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94C61-7B33-997C-0F08-9E46C945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756C89-2E46-DF12-7F8D-5F92C3A8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C0DD09-9594-13D3-8C89-C50394E72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11D131-DD7B-8E37-E146-DD70804C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1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3534F9-36A5-FCCF-D9C6-D9ECAE7DF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46A73A-C8EC-6D64-6257-3958F3C1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756F20-BC3A-703C-AC19-6A9A689F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44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EFD9B-3FC3-BBD0-0950-E5E18513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4127D6-82F6-7939-4634-8E061074B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5C0D28-BB5F-2C88-FCAC-42A759F56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5F10F4-9ABA-EAD9-B424-6A6E728A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E8E4FF-505A-172D-FD46-F3EE1D55A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7ACE69-0558-1CEE-0507-2F8E9160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10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30AA3-1AB5-CCA7-1182-79EB1A57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248673-494F-A447-7274-64C99A8F2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EAE05A-D542-50F7-E8C0-3759FA6D2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BB0FF6-2E17-DA1E-8884-5328E663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A6F3A9-7076-0841-1A74-5AA3954F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7A99F1-FE55-0542-1E33-34CD171F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0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3749C6-2C42-9DBD-C7A2-91C31675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529B52-7FFA-9276-93A3-0B23B8EB3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907B05-71A2-BD84-03AA-26AB85E76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163D8-C0E9-4C7D-A75F-A7B46E613BD5}" type="datetimeFigureOut">
              <a:rPr lang="ko-KR" altLang="en-US" smtClean="0"/>
              <a:t>2024-03-12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81B00-26FE-7FDA-2B03-B3C7ECA9A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362D0-FD3A-884E-5A4F-6F656425E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DCD4CF-BAE6-4E70-8934-3143D90653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0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/kubernet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amyw_xwZkcxekMvaCjDMBdQAjDdspS5_z_77-dF09Eg/edit#gid=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amyw_xwZkcxekMvaCjDMBdQAjDdspS5_z_77-dF09Eg/edit#gid=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oogle.com/spreadsheets/d/16vmDIHM7Ho01sAdGdw3FTMZCYmApVJc1CQ9tQyz2qw4/edit#gid=1541169314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6vmDIHM7Ho01sAdGdw3FTMZCYmApVJc1CQ9tQyz2qw4/edit#gid=154116931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6vmDIHM7Ho01sAdGdw3FTMZCYmApVJc1CQ9tQyz2qw4/edit#gid=154116931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0CB826-8E1D-2140-F71C-71232027F601}"/>
              </a:ext>
            </a:extLst>
          </p:cNvPr>
          <p:cNvSpPr/>
          <p:nvPr/>
        </p:nvSpPr>
        <p:spPr>
          <a:xfrm rot="2904700">
            <a:off x="8519169" y="5196563"/>
            <a:ext cx="4770498" cy="70517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BCC5094-2B17-6615-D55C-0C66CC2EB173}"/>
              </a:ext>
            </a:extLst>
          </p:cNvPr>
          <p:cNvSpPr/>
          <p:nvPr/>
        </p:nvSpPr>
        <p:spPr>
          <a:xfrm>
            <a:off x="7755956" y="2066436"/>
            <a:ext cx="3240000" cy="3240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2E224A"/>
              </a:solidFill>
              <a:latin typeface="+mj-l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5D43961-9648-F7AA-FA21-BF99D9A48EB4}"/>
              </a:ext>
            </a:extLst>
          </p:cNvPr>
          <p:cNvSpPr/>
          <p:nvPr/>
        </p:nvSpPr>
        <p:spPr>
          <a:xfrm>
            <a:off x="7932882" y="2246434"/>
            <a:ext cx="2880000" cy="2880000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2E224A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107612-370C-F932-3306-836923CA635E}"/>
              </a:ext>
            </a:extLst>
          </p:cNvPr>
          <p:cNvSpPr/>
          <p:nvPr/>
        </p:nvSpPr>
        <p:spPr>
          <a:xfrm>
            <a:off x="-25999" y="0"/>
            <a:ext cx="17636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3C775-D0A7-E369-D0E4-9B662C4CE090}"/>
              </a:ext>
            </a:extLst>
          </p:cNvPr>
          <p:cNvSpPr txBox="1"/>
          <p:nvPr/>
        </p:nvSpPr>
        <p:spPr>
          <a:xfrm>
            <a:off x="1451852" y="3770606"/>
            <a:ext cx="4994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백엔드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 서비스 </a:t>
            </a: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프로바이더</a:t>
            </a:r>
            <a:endParaRPr lang="en-US" altLang="ko-KR" sz="2000" b="1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  <a:p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: 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컨테이너 오케스트레이션 플랫폼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8D6C7-141A-9107-C439-00F16F9A4A6D}"/>
              </a:ext>
            </a:extLst>
          </p:cNvPr>
          <p:cNvSpPr txBox="1"/>
          <p:nvPr/>
        </p:nvSpPr>
        <p:spPr>
          <a:xfrm>
            <a:off x="1387825" y="1646395"/>
            <a:ext cx="2946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2024.03.13</a:t>
            </a:r>
            <a:endParaRPr lang="ko-KR" altLang="en-US" sz="1600" b="1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047125-3454-99D0-5FD2-93153D9C0787}"/>
              </a:ext>
            </a:extLst>
          </p:cNvPr>
          <p:cNvSpPr/>
          <p:nvPr/>
        </p:nvSpPr>
        <p:spPr>
          <a:xfrm>
            <a:off x="1325511" y="1919170"/>
            <a:ext cx="63838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캡스톤</a:t>
            </a:r>
            <a:r>
              <a:rPr lang="ko-KR" altLang="en-US" sz="60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 디자인</a:t>
            </a:r>
            <a:endParaRPr lang="en-US" altLang="ko-KR" sz="6000" b="1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  <a:p>
            <a:r>
              <a:rPr lang="ko-KR" altLang="en-US" sz="60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계획 발표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A4A35B-1A71-6010-3CB2-FC5F7F4D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DAAB5A-FFF4-0FCA-B497-07317F681F44}"/>
              </a:ext>
            </a:extLst>
          </p:cNvPr>
          <p:cNvSpPr txBox="1"/>
          <p:nvPr/>
        </p:nvSpPr>
        <p:spPr>
          <a:xfrm>
            <a:off x="5016147" y="4641429"/>
            <a:ext cx="23193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팀명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 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: 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악동개발자</a:t>
            </a:r>
            <a:endParaRPr lang="en-US" altLang="ko-KR" sz="1400" b="1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  <a:p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20211939 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허유정</a:t>
            </a:r>
            <a:endParaRPr lang="en-US" altLang="ko-KR" sz="1400" b="1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  <a:p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20217140 </a:t>
            </a:r>
            <a:r>
              <a:rPr lang="ko-KR" altLang="en-US" sz="14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김창인</a:t>
            </a:r>
            <a:endParaRPr lang="ko-KR" altLang="en-US" sz="1400" b="1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</p:txBody>
      </p:sp>
      <p:pic>
        <p:nvPicPr>
          <p:cNvPr id="14" name="그림 13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EC54042-882C-C16A-EE2B-FB45A6ABCD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8438162" y="2888666"/>
            <a:ext cx="1869440" cy="154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49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20501-1848-03AB-D555-884CDE91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A6A52ED-FB68-4365-17A6-36FDA74A4281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F973BE-9898-F219-59CA-2A6D902E8054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74C395-D9F2-2973-F57B-1F8B1A209214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8931A30-537D-7E17-9621-10FD7B858B3E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part2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A6CE68-5CDD-1355-9B6C-E2B0FC656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67A6BAA1-70AF-6C69-CA6C-3CF548006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BFAE1E-BBE1-896C-7AAE-9BAF76C9A8F3}"/>
              </a:ext>
            </a:extLst>
          </p:cNvPr>
          <p:cNvSpPr txBox="1"/>
          <p:nvPr/>
        </p:nvSpPr>
        <p:spPr>
          <a:xfrm>
            <a:off x="888646" y="209741"/>
            <a:ext cx="5858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개발 계획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시스템 구조도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60DDEF1D-9FF4-4BDC-E12D-6BF44187F137}"/>
              </a:ext>
            </a:extLst>
          </p:cNvPr>
          <p:cNvGrpSpPr/>
          <p:nvPr/>
        </p:nvGrpSpPr>
        <p:grpSpPr>
          <a:xfrm>
            <a:off x="1411929" y="1290351"/>
            <a:ext cx="9203070" cy="4144059"/>
            <a:chOff x="986813" y="1206130"/>
            <a:chExt cx="9203070" cy="4144059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C8C5F5C-A6F7-69EA-6DF0-11472AD0CB72}"/>
                </a:ext>
              </a:extLst>
            </p:cNvPr>
            <p:cNvCxnSpPr>
              <a:cxnSpLocks/>
            </p:cNvCxnSpPr>
            <p:nvPr/>
          </p:nvCxnSpPr>
          <p:spPr>
            <a:xfrm>
              <a:off x="2366211" y="1640305"/>
              <a:ext cx="672238" cy="20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72">
              <a:extLst>
                <a:ext uri="{FF2B5EF4-FFF2-40B4-BE49-F238E27FC236}">
                  <a16:creationId xmlns:a16="http://schemas.microsoft.com/office/drawing/2014/main" id="{CD00E1BF-00A1-CF25-3F60-D2B366D83647}"/>
                </a:ext>
              </a:extLst>
            </p:cNvPr>
            <p:cNvSpPr/>
            <p:nvPr/>
          </p:nvSpPr>
          <p:spPr>
            <a:xfrm>
              <a:off x="986813" y="1425823"/>
              <a:ext cx="1379253" cy="713919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Web</a:t>
              </a:r>
            </a:p>
            <a:p>
              <a:pPr algn="ctr"/>
              <a:r>
                <a:rPr kumimoji="1" lang="en-US" altLang="ko-KR" sz="10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Application</a:t>
              </a:r>
              <a:endParaRPr kumimoji="1" lang="ko-KR" altLang="en-US" sz="10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AD4D78D-E285-6498-EA7C-F5246C2D82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68936" y="1844016"/>
              <a:ext cx="683068" cy="19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E4FBEA-8A00-6CE3-AFD3-AE6103D12772}"/>
                </a:ext>
              </a:extLst>
            </p:cNvPr>
            <p:cNvSpPr txBox="1"/>
            <p:nvPr/>
          </p:nvSpPr>
          <p:spPr>
            <a:xfrm>
              <a:off x="2400247" y="1450172"/>
              <a:ext cx="553357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HTTP</a:t>
              </a:r>
              <a:endParaRPr kumimoji="1" lang="ko-KR" altLang="en-US" sz="9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CA911F8-A6F8-D3AF-9B74-E95C62A84AED}"/>
                </a:ext>
              </a:extLst>
            </p:cNvPr>
            <p:cNvSpPr/>
            <p:nvPr/>
          </p:nvSpPr>
          <p:spPr>
            <a:xfrm>
              <a:off x="3043062" y="1463093"/>
              <a:ext cx="4211162" cy="3887096"/>
            </a:xfrm>
            <a:prstGeom prst="rect">
              <a:avLst/>
            </a:prstGeom>
            <a:solidFill>
              <a:schemeClr val="bg1"/>
            </a:solidFill>
            <a:ln w="12700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DC56A9-AE5F-9BAE-10AB-EB253F035332}"/>
                </a:ext>
              </a:extLst>
            </p:cNvPr>
            <p:cNvSpPr/>
            <p:nvPr/>
          </p:nvSpPr>
          <p:spPr>
            <a:xfrm>
              <a:off x="3052004" y="1206130"/>
              <a:ext cx="1224203" cy="21969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Control Plane</a:t>
              </a:r>
              <a:endParaRPr lang="ko-KR" altLang="en-US" sz="10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3CD3BC2-3479-38A9-2AD5-2E9474627220}"/>
                </a:ext>
              </a:extLst>
            </p:cNvPr>
            <p:cNvSpPr/>
            <p:nvPr/>
          </p:nvSpPr>
          <p:spPr>
            <a:xfrm>
              <a:off x="3283248" y="1616252"/>
              <a:ext cx="824774" cy="48091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Carte-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apiserver</a:t>
              </a:r>
              <a:endParaRPr lang="en-US" altLang="ko-KR" sz="9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6FE51E6-C831-6DFB-A623-691D7BBC01FA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3695635" y="2097171"/>
              <a:ext cx="33499" cy="3239083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78240F4-1390-0CAE-A32F-D3CADD7EA671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4662868" y="2070437"/>
              <a:ext cx="8531" cy="3279752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8018961-3788-5642-4DA9-DA17272260E6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5630445" y="2097171"/>
              <a:ext cx="4818" cy="3239083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05D60B1-E2CC-775F-DE9C-05A3E30A3606}"/>
                </a:ext>
              </a:extLst>
            </p:cNvPr>
            <p:cNvCxnSpPr>
              <a:cxnSpLocks/>
            </p:cNvCxnSpPr>
            <p:nvPr/>
          </p:nvCxnSpPr>
          <p:spPr>
            <a:xfrm>
              <a:off x="6594308" y="2097171"/>
              <a:ext cx="8532" cy="3239083"/>
            </a:xfrm>
            <a:prstGeom prst="line">
              <a:avLst/>
            </a:prstGeom>
            <a:ln w="1270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ED11BBA-7470-D43A-8E7B-DFED717AF361}"/>
                </a:ext>
              </a:extLst>
            </p:cNvPr>
            <p:cNvSpPr txBox="1"/>
            <p:nvPr/>
          </p:nvSpPr>
          <p:spPr>
            <a:xfrm>
              <a:off x="2999584" y="2229519"/>
              <a:ext cx="631904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Pod </a:t>
              </a:r>
              <a:r>
                <a:rPr kumimoji="1" lang="ko-KR" altLang="en-US" sz="8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생성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BEF509F0-9F24-273F-0DCD-479FA946DFC6}"/>
                </a:ext>
              </a:extLst>
            </p:cNvPr>
            <p:cNvCxnSpPr>
              <a:cxnSpLocks/>
            </p:cNvCxnSpPr>
            <p:nvPr/>
          </p:nvCxnSpPr>
          <p:spPr>
            <a:xfrm>
              <a:off x="3054739" y="2400642"/>
              <a:ext cx="58318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90A5EC31-E9DF-7577-6A56-6FABF52CD1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7593" y="3105436"/>
              <a:ext cx="600331" cy="103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D5ECC4F-D569-A526-EC5A-FF707F088C44}"/>
                </a:ext>
              </a:extLst>
            </p:cNvPr>
            <p:cNvSpPr/>
            <p:nvPr/>
          </p:nvSpPr>
          <p:spPr>
            <a:xfrm>
              <a:off x="3637925" y="2250330"/>
              <a:ext cx="116694" cy="96222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295AD226-A979-28DD-9D61-D9565D684CAD}"/>
                </a:ext>
              </a:extLst>
            </p:cNvPr>
            <p:cNvCxnSpPr>
              <a:cxnSpLocks/>
            </p:cNvCxnSpPr>
            <p:nvPr/>
          </p:nvCxnSpPr>
          <p:spPr>
            <a:xfrm>
              <a:off x="3758307" y="2535113"/>
              <a:ext cx="85581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611E371-BE18-238E-80A6-BA057DCB0548}"/>
                </a:ext>
              </a:extLst>
            </p:cNvPr>
            <p:cNvSpPr/>
            <p:nvPr/>
          </p:nvSpPr>
          <p:spPr>
            <a:xfrm>
              <a:off x="4614117" y="2400642"/>
              <a:ext cx="120382" cy="720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CC9478CC-E47D-330D-44B3-30DF288007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8307" y="2978866"/>
              <a:ext cx="85581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864E03-DF25-5789-16BD-C5AAF8A38E60}"/>
                </a:ext>
              </a:extLst>
            </p:cNvPr>
            <p:cNvSpPr txBox="1"/>
            <p:nvPr/>
          </p:nvSpPr>
          <p:spPr>
            <a:xfrm>
              <a:off x="3758914" y="2351646"/>
              <a:ext cx="851515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Pod </a:t>
              </a:r>
              <a:r>
                <a:rPr kumimoji="1" lang="ko-KR" altLang="en-US" sz="8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정보 저장</a:t>
              </a: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C9367DE7-C96B-F61E-69DF-C03E7D3DF09B}"/>
                </a:ext>
              </a:extLst>
            </p:cNvPr>
            <p:cNvCxnSpPr>
              <a:cxnSpLocks/>
            </p:cNvCxnSpPr>
            <p:nvPr/>
          </p:nvCxnSpPr>
          <p:spPr>
            <a:xfrm>
              <a:off x="3696189" y="4370489"/>
              <a:ext cx="91424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D636FA8-58BC-6364-CB27-E47B4E7179FD}"/>
                </a:ext>
              </a:extLst>
            </p:cNvPr>
            <p:cNvSpPr/>
            <p:nvPr/>
          </p:nvSpPr>
          <p:spPr>
            <a:xfrm>
              <a:off x="4610429" y="4236018"/>
              <a:ext cx="120382" cy="720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17BBC7C5-985B-68D1-1543-BD1D374925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2596" y="4813810"/>
              <a:ext cx="887833" cy="4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91238E-A73C-CCFA-D394-EF9AC5CEC6D7}"/>
                </a:ext>
              </a:extLst>
            </p:cNvPr>
            <p:cNvSpPr txBox="1"/>
            <p:nvPr/>
          </p:nvSpPr>
          <p:spPr>
            <a:xfrm>
              <a:off x="3704935" y="4194514"/>
              <a:ext cx="851515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Pod </a:t>
              </a:r>
              <a:r>
                <a:rPr kumimoji="1" lang="ko-KR" altLang="en-US" sz="8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상태 갱신</a:t>
              </a:r>
              <a:endParaRPr kumimoji="1" lang="ko-KR" altLang="en-US" sz="8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88356D08-07AD-7B65-FF75-43F53ED52231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20" y="3473419"/>
              <a:ext cx="18647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2DC1812-2DAA-060F-F225-27EA8A239915}"/>
                </a:ext>
              </a:extLst>
            </p:cNvPr>
            <p:cNvSpPr/>
            <p:nvPr/>
          </p:nvSpPr>
          <p:spPr>
            <a:xfrm>
              <a:off x="5569475" y="3338948"/>
              <a:ext cx="120382" cy="720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9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7470C871-82A3-E374-82FB-C4B992D04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4720" y="3917172"/>
              <a:ext cx="18647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E5A90EC-35B2-C91F-4186-CF8296819D30}"/>
                </a:ext>
              </a:extLst>
            </p:cNvPr>
            <p:cNvSpPr txBox="1"/>
            <p:nvPr/>
          </p:nvSpPr>
          <p:spPr>
            <a:xfrm>
              <a:off x="4301980" y="3290168"/>
              <a:ext cx="734496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ko-KR" altLang="en-US" sz="8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 전송</a:t>
              </a: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70A5FD2F-846C-B066-1D00-A0EA3108800D}"/>
                </a:ext>
              </a:extLst>
            </p:cNvPr>
            <p:cNvCxnSpPr>
              <a:cxnSpLocks/>
            </p:cNvCxnSpPr>
            <p:nvPr/>
          </p:nvCxnSpPr>
          <p:spPr>
            <a:xfrm>
              <a:off x="3704720" y="5150185"/>
              <a:ext cx="28981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6CBD803-01AF-0F37-AF18-934289459BA2}"/>
                </a:ext>
              </a:extLst>
            </p:cNvPr>
            <p:cNvSpPr txBox="1"/>
            <p:nvPr/>
          </p:nvSpPr>
          <p:spPr>
            <a:xfrm>
              <a:off x="4722873" y="4977161"/>
              <a:ext cx="851515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8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Pod </a:t>
              </a:r>
              <a:r>
                <a:rPr kumimoji="1" lang="ko-KR" altLang="en-US" sz="8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정보 전송</a:t>
              </a:r>
            </a:p>
          </p:txBody>
        </p: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D8CC753-F8DE-6B0B-5437-72FC56658913}"/>
                </a:ext>
              </a:extLst>
            </p:cNvPr>
            <p:cNvCxnSpPr>
              <a:cxnSpLocks/>
            </p:cNvCxnSpPr>
            <p:nvPr/>
          </p:nvCxnSpPr>
          <p:spPr>
            <a:xfrm>
              <a:off x="6602840" y="5275183"/>
              <a:ext cx="648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B2363FC-492A-2749-EB9D-CB215B0EB5E4}"/>
                </a:ext>
              </a:extLst>
            </p:cNvPr>
            <p:cNvGrpSpPr/>
            <p:nvPr/>
          </p:nvGrpSpPr>
          <p:grpSpPr>
            <a:xfrm>
              <a:off x="7720554" y="1218917"/>
              <a:ext cx="2443392" cy="1274419"/>
              <a:chOff x="8155294" y="1095996"/>
              <a:chExt cx="2443392" cy="1274419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C0AC0C5-4C38-6B04-BA1D-2FF8214AE0E6}"/>
                  </a:ext>
                </a:extLst>
              </p:cNvPr>
              <p:cNvSpPr/>
              <p:nvPr/>
            </p:nvSpPr>
            <p:spPr>
              <a:xfrm>
                <a:off x="8155294" y="1327251"/>
                <a:ext cx="2443392" cy="1043164"/>
              </a:xfrm>
              <a:prstGeom prst="rect">
                <a:avLst/>
              </a:prstGeom>
              <a:solidFill>
                <a:schemeClr val="bg1"/>
              </a:solidFill>
              <a:ln w="12700"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9CA36F7-1953-09CF-7302-B6A888C8F799}"/>
                  </a:ext>
                </a:extLst>
              </p:cNvPr>
              <p:cNvSpPr/>
              <p:nvPr/>
            </p:nvSpPr>
            <p:spPr>
              <a:xfrm>
                <a:off x="8155294" y="1095996"/>
                <a:ext cx="1224203" cy="21969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Worker Node</a:t>
                </a:r>
                <a:endParaRPr lang="ko-KR" altLang="en-US" sz="10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100C490-7C70-A092-07F5-65F65ED4B42A}"/>
                  </a:ext>
                </a:extLst>
              </p:cNvPr>
              <p:cNvSpPr/>
              <p:nvPr/>
            </p:nvSpPr>
            <p:spPr>
              <a:xfrm>
                <a:off x="8287750" y="1419238"/>
                <a:ext cx="1063303" cy="22956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Carte-status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4075AD10-3A55-96E7-DF83-10506D87B081}"/>
                  </a:ext>
                </a:extLst>
              </p:cNvPr>
              <p:cNvSpPr/>
              <p:nvPr/>
            </p:nvSpPr>
            <p:spPr>
              <a:xfrm>
                <a:off x="8287751" y="1800052"/>
                <a:ext cx="2220273" cy="495357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AD77717-C678-58A6-7642-04E7B5FFF5A1}"/>
                  </a:ext>
                </a:extLst>
              </p:cNvPr>
              <p:cNvSpPr/>
              <p:nvPr/>
            </p:nvSpPr>
            <p:spPr>
              <a:xfrm>
                <a:off x="8359039" y="1849301"/>
                <a:ext cx="624313" cy="394878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pod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E2A0AD0-3B7B-E62F-1BC1-D698A2A486B5}"/>
                  </a:ext>
                </a:extLst>
              </p:cNvPr>
              <p:cNvSpPr/>
              <p:nvPr/>
            </p:nvSpPr>
            <p:spPr>
              <a:xfrm>
                <a:off x="9082386" y="1849301"/>
                <a:ext cx="624313" cy="394878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pod</a:t>
                </a: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DA93C440-2F62-6915-5506-E17DDD433D54}"/>
                  </a:ext>
                </a:extLst>
              </p:cNvPr>
              <p:cNvSpPr/>
              <p:nvPr/>
            </p:nvSpPr>
            <p:spPr>
              <a:xfrm>
                <a:off x="9805733" y="1845291"/>
                <a:ext cx="624313" cy="394878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pod</a:t>
                </a:r>
              </a:p>
            </p:txBody>
          </p: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A7B10034-673C-D63A-DFA4-22BF17AEC1CF}"/>
                  </a:ext>
                </a:extLst>
              </p:cNvPr>
              <p:cNvCxnSpPr>
                <a:cxnSpLocks/>
                <a:stCxn id="87" idx="2"/>
              </p:cNvCxnSpPr>
              <p:nvPr/>
            </p:nvCxnSpPr>
            <p:spPr>
              <a:xfrm>
                <a:off x="8819402" y="1648804"/>
                <a:ext cx="0" cy="15124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D1F7F61C-1030-E712-78A8-C1CBCBCFC599}"/>
                  </a:ext>
                </a:extLst>
              </p:cNvPr>
              <p:cNvSpPr/>
              <p:nvPr/>
            </p:nvSpPr>
            <p:spPr>
              <a:xfrm>
                <a:off x="9436892" y="1417549"/>
                <a:ext cx="1069101" cy="22956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Carte-proxy</a:t>
                </a:r>
              </a:p>
            </p:txBody>
          </p:sp>
        </p:grpSp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3CDB8AA4-4AD1-EFC2-3DA5-235720E84DC9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rot="10800000" flipV="1">
              <a:off x="7840138" y="1656941"/>
              <a:ext cx="12873" cy="2833213"/>
            </a:xfrm>
            <a:prstGeom prst="bentConnector3">
              <a:avLst>
                <a:gd name="adj1" fmla="val 2561213"/>
              </a:avLst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CE8BF66-F6B1-F1CB-5026-4E4E461D2DEC}"/>
                </a:ext>
              </a:extLst>
            </p:cNvPr>
            <p:cNvGrpSpPr/>
            <p:nvPr/>
          </p:nvGrpSpPr>
          <p:grpSpPr>
            <a:xfrm>
              <a:off x="7720554" y="2644584"/>
              <a:ext cx="2443392" cy="1274419"/>
              <a:chOff x="8155294" y="1095996"/>
              <a:chExt cx="2443392" cy="1274419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0ED33D1-0624-60C9-3C6B-68EFD5FB43B3}"/>
                  </a:ext>
                </a:extLst>
              </p:cNvPr>
              <p:cNvSpPr/>
              <p:nvPr/>
            </p:nvSpPr>
            <p:spPr>
              <a:xfrm>
                <a:off x="8155294" y="1327251"/>
                <a:ext cx="2443392" cy="1043164"/>
              </a:xfrm>
              <a:prstGeom prst="rect">
                <a:avLst/>
              </a:prstGeom>
              <a:solidFill>
                <a:schemeClr val="bg1"/>
              </a:solidFill>
              <a:ln w="12700"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8ECBDBE1-A3E9-5BD1-0390-753ACD352DDD}"/>
                  </a:ext>
                </a:extLst>
              </p:cNvPr>
              <p:cNvSpPr/>
              <p:nvPr/>
            </p:nvSpPr>
            <p:spPr>
              <a:xfrm>
                <a:off x="8155294" y="1095996"/>
                <a:ext cx="1224203" cy="21969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Worker Node</a:t>
                </a:r>
                <a:endParaRPr lang="ko-KR" altLang="en-US" sz="10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F3C5DF90-D8DC-8695-F1E0-2DB6EA20A98A}"/>
                  </a:ext>
                </a:extLst>
              </p:cNvPr>
              <p:cNvSpPr/>
              <p:nvPr/>
            </p:nvSpPr>
            <p:spPr>
              <a:xfrm>
                <a:off x="8287750" y="1419238"/>
                <a:ext cx="1063303" cy="22956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Carte-status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C79AD312-C26E-8CFA-0FC2-C80260D2C7E9}"/>
                  </a:ext>
                </a:extLst>
              </p:cNvPr>
              <p:cNvSpPr/>
              <p:nvPr/>
            </p:nvSpPr>
            <p:spPr>
              <a:xfrm>
                <a:off x="8287751" y="1800052"/>
                <a:ext cx="2220273" cy="495357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1ED47BB0-A86B-8B15-C0B6-207DE4161FA0}"/>
                  </a:ext>
                </a:extLst>
              </p:cNvPr>
              <p:cNvSpPr/>
              <p:nvPr/>
            </p:nvSpPr>
            <p:spPr>
              <a:xfrm>
                <a:off x="8359039" y="1849301"/>
                <a:ext cx="624313" cy="394878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pod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D3FD405-152F-501A-7877-A225E85BF898}"/>
                  </a:ext>
                </a:extLst>
              </p:cNvPr>
              <p:cNvSpPr/>
              <p:nvPr/>
            </p:nvSpPr>
            <p:spPr>
              <a:xfrm>
                <a:off x="9082386" y="1849301"/>
                <a:ext cx="624313" cy="394878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pod</a:t>
                </a: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5805CF82-41A8-2AC5-9653-1C73030D31E8}"/>
                  </a:ext>
                </a:extLst>
              </p:cNvPr>
              <p:cNvSpPr/>
              <p:nvPr/>
            </p:nvSpPr>
            <p:spPr>
              <a:xfrm>
                <a:off x="9805733" y="1845291"/>
                <a:ext cx="624313" cy="394878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pod</a:t>
                </a:r>
              </a:p>
            </p:txBody>
          </p: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D8774DFD-8167-1840-2AAB-18F6D235087E}"/>
                  </a:ext>
                </a:extLst>
              </p:cNvPr>
              <p:cNvCxnSpPr>
                <a:cxnSpLocks/>
                <a:stCxn id="128" idx="2"/>
              </p:cNvCxnSpPr>
              <p:nvPr/>
            </p:nvCxnSpPr>
            <p:spPr>
              <a:xfrm>
                <a:off x="8819402" y="1648804"/>
                <a:ext cx="0" cy="15124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4C697E0-75C9-122A-C1DA-1542CEE70896}"/>
                  </a:ext>
                </a:extLst>
              </p:cNvPr>
              <p:cNvSpPr/>
              <p:nvPr/>
            </p:nvSpPr>
            <p:spPr>
              <a:xfrm>
                <a:off x="9436892" y="1417549"/>
                <a:ext cx="1069101" cy="22956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Carte-proxy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057163B5-569F-65C3-62EE-A839D64E6E0D}"/>
                </a:ext>
              </a:extLst>
            </p:cNvPr>
            <p:cNvGrpSpPr/>
            <p:nvPr/>
          </p:nvGrpSpPr>
          <p:grpSpPr>
            <a:xfrm>
              <a:off x="7746491" y="4071759"/>
              <a:ext cx="2443392" cy="1274419"/>
              <a:chOff x="8155294" y="1095996"/>
              <a:chExt cx="2443392" cy="1274419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CC0603A0-5F5C-A1CE-9C00-0A9298B8F54F}"/>
                  </a:ext>
                </a:extLst>
              </p:cNvPr>
              <p:cNvSpPr/>
              <p:nvPr/>
            </p:nvSpPr>
            <p:spPr>
              <a:xfrm>
                <a:off x="8155294" y="1327251"/>
                <a:ext cx="2443392" cy="1043164"/>
              </a:xfrm>
              <a:prstGeom prst="rect">
                <a:avLst/>
              </a:prstGeom>
              <a:solidFill>
                <a:schemeClr val="bg1"/>
              </a:solidFill>
              <a:ln w="12700"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6889F91D-1F15-5260-5296-A539730D00FA}"/>
                  </a:ext>
                </a:extLst>
              </p:cNvPr>
              <p:cNvSpPr/>
              <p:nvPr/>
            </p:nvSpPr>
            <p:spPr>
              <a:xfrm>
                <a:off x="8155294" y="1095996"/>
                <a:ext cx="1224203" cy="21969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Worker Node</a:t>
                </a:r>
                <a:endParaRPr lang="ko-KR" altLang="en-US" sz="10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58D3A6B-BB2C-660D-1321-D8205E08041B}"/>
                  </a:ext>
                </a:extLst>
              </p:cNvPr>
              <p:cNvSpPr/>
              <p:nvPr/>
            </p:nvSpPr>
            <p:spPr>
              <a:xfrm>
                <a:off x="8287750" y="1419238"/>
                <a:ext cx="1063303" cy="22956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Carte-status</a:t>
                </a: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D076893-6396-01DF-5141-7BED6A572BA9}"/>
                  </a:ext>
                </a:extLst>
              </p:cNvPr>
              <p:cNvSpPr/>
              <p:nvPr/>
            </p:nvSpPr>
            <p:spPr>
              <a:xfrm>
                <a:off x="8287751" y="1800052"/>
                <a:ext cx="2220273" cy="495357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D5D31958-F5BE-AD3E-12FD-B262232A53EE}"/>
                  </a:ext>
                </a:extLst>
              </p:cNvPr>
              <p:cNvSpPr/>
              <p:nvPr/>
            </p:nvSpPr>
            <p:spPr>
              <a:xfrm>
                <a:off x="8359039" y="1849301"/>
                <a:ext cx="624313" cy="394878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pod</a:t>
                </a: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232B5CDA-CA2F-D638-ED04-174AAA7D5C01}"/>
                  </a:ext>
                </a:extLst>
              </p:cNvPr>
              <p:cNvSpPr/>
              <p:nvPr/>
            </p:nvSpPr>
            <p:spPr>
              <a:xfrm>
                <a:off x="9082386" y="1849301"/>
                <a:ext cx="624313" cy="394878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pod</a:t>
                </a: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6820559B-8F9A-8A9D-57D8-4EE9C27A8178}"/>
                  </a:ext>
                </a:extLst>
              </p:cNvPr>
              <p:cNvSpPr/>
              <p:nvPr/>
            </p:nvSpPr>
            <p:spPr>
              <a:xfrm>
                <a:off x="9805733" y="1845291"/>
                <a:ext cx="624313" cy="394878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pod</a:t>
                </a:r>
              </a:p>
            </p:txBody>
          </p:sp>
          <p:cxnSp>
            <p:nvCxnSpPr>
              <p:cNvPr id="143" name="직선 화살표 연결선 142">
                <a:extLst>
                  <a:ext uri="{FF2B5EF4-FFF2-40B4-BE49-F238E27FC236}">
                    <a16:creationId xmlns:a16="http://schemas.microsoft.com/office/drawing/2014/main" id="{5316D992-8CA8-1099-B819-038558926CEC}"/>
                  </a:ext>
                </a:extLst>
              </p:cNvPr>
              <p:cNvCxnSpPr>
                <a:cxnSpLocks/>
                <a:stCxn id="138" idx="2"/>
              </p:cNvCxnSpPr>
              <p:nvPr/>
            </p:nvCxnSpPr>
            <p:spPr>
              <a:xfrm>
                <a:off x="8819402" y="1648804"/>
                <a:ext cx="0" cy="15124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DF8492FA-2EA8-5AC8-15D2-39FDBF6DD83A}"/>
                  </a:ext>
                </a:extLst>
              </p:cNvPr>
              <p:cNvSpPr/>
              <p:nvPr/>
            </p:nvSpPr>
            <p:spPr>
              <a:xfrm>
                <a:off x="9436892" y="1417549"/>
                <a:ext cx="1069101" cy="229566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Carte-proxy</a:t>
                </a:r>
              </a:p>
            </p:txBody>
          </p:sp>
        </p:grp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C6448FBD-E3E4-95D0-BDA2-9E498D14ECF9}"/>
                </a:ext>
              </a:extLst>
            </p:cNvPr>
            <p:cNvCxnSpPr>
              <a:cxnSpLocks/>
            </p:cNvCxnSpPr>
            <p:nvPr/>
          </p:nvCxnSpPr>
          <p:spPr>
            <a:xfrm>
              <a:off x="7251040" y="3080920"/>
              <a:ext cx="60196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DA671DD-CFE0-5E28-CB99-7FBC760EC0F5}"/>
                </a:ext>
              </a:extLst>
            </p:cNvPr>
            <p:cNvSpPr/>
            <p:nvPr/>
          </p:nvSpPr>
          <p:spPr>
            <a:xfrm>
              <a:off x="5217714" y="1616252"/>
              <a:ext cx="825461" cy="48091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Carte-scheduler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0CB3834-AB3A-83CB-1682-DFA31BA9DCDC}"/>
                </a:ext>
              </a:extLst>
            </p:cNvPr>
            <p:cNvSpPr/>
            <p:nvPr/>
          </p:nvSpPr>
          <p:spPr>
            <a:xfrm>
              <a:off x="6151807" y="1616252"/>
              <a:ext cx="892428" cy="48091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Carte-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controller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manager</a:t>
              </a:r>
            </a:p>
          </p:txBody>
        </p:sp>
        <p:sp>
          <p:nvSpPr>
            <p:cNvPr id="31" name="원통형 30">
              <a:extLst>
                <a:ext uri="{FF2B5EF4-FFF2-40B4-BE49-F238E27FC236}">
                  <a16:creationId xmlns:a16="http://schemas.microsoft.com/office/drawing/2014/main" id="{0BCFEE02-F23C-2B46-FDC4-A118A7A01C0E}"/>
                </a:ext>
              </a:extLst>
            </p:cNvPr>
            <p:cNvSpPr/>
            <p:nvPr/>
          </p:nvSpPr>
          <p:spPr>
            <a:xfrm>
              <a:off x="4216654" y="1632617"/>
              <a:ext cx="892428" cy="437820"/>
            </a:xfrm>
            <a:prstGeom prst="can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etcd</a:t>
              </a:r>
              <a:endParaRPr lang="ko-KR" altLang="en-US" sz="9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855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4C59D-53B1-D9A9-3EB9-4C9457AB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A9A12A-6F37-B08E-320D-C72DBF17F81A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A61498-9473-6ABD-DEC8-73EE5913B6B0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F3DD24-55B1-6EB8-DDD9-5879B41B62DD}"/>
              </a:ext>
            </a:extLst>
          </p:cNvPr>
          <p:cNvCxnSpPr>
            <a:cxnSpLocks/>
          </p:cNvCxnSpPr>
          <p:nvPr/>
        </p:nvCxnSpPr>
        <p:spPr>
          <a:xfrm>
            <a:off x="327860" y="6424859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49BE7E-EE49-8A13-168A-5C789AA0FAAF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part2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5D758-AE4F-B794-9C32-CC3CB8E2C6E0}"/>
              </a:ext>
            </a:extLst>
          </p:cNvPr>
          <p:cNvSpPr txBox="1"/>
          <p:nvPr/>
        </p:nvSpPr>
        <p:spPr>
          <a:xfrm>
            <a:off x="888646" y="209741"/>
            <a:ext cx="497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개발 계획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응용 분야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5F1929-18B8-21CC-71C1-76C789F59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3865BD5-5BD3-55AA-AFD9-113AB0933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186" name="내용 개체 틀 2">
            <a:extLst>
              <a:ext uri="{FF2B5EF4-FFF2-40B4-BE49-F238E27FC236}">
                <a16:creationId xmlns:a16="http://schemas.microsoft.com/office/drawing/2014/main" id="{E2699A09-51A5-B769-0936-BA69BE19017A}"/>
              </a:ext>
            </a:extLst>
          </p:cNvPr>
          <p:cNvSpPr txBox="1">
            <a:spLocks/>
          </p:cNvSpPr>
          <p:nvPr/>
        </p:nvSpPr>
        <p:spPr>
          <a:xfrm>
            <a:off x="835404" y="1274507"/>
            <a:ext cx="10281775" cy="140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멀티플레이어 게임 서버 구축을 통해 개발된 컨테이너 오케스트레이션 플랫폼의 기능성 검증을 목표로 함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고성능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고가용성을 보장하는 게임 서버 인프라로 복잡한 서버 관리 작업 없이 간편한 서비스 이용을 확인하기 위함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Go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Rust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프로그래밍 언어와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TCP, HTTP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프로토콜의 사용으로 효율적인 실시간 멀티플레이어 게임 서버 구축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31CE31-2781-16DB-5FB0-A6D8823370A4}"/>
              </a:ext>
            </a:extLst>
          </p:cNvPr>
          <p:cNvGrpSpPr/>
          <p:nvPr/>
        </p:nvGrpSpPr>
        <p:grpSpPr>
          <a:xfrm>
            <a:off x="1873432" y="3015640"/>
            <a:ext cx="7546542" cy="2435809"/>
            <a:chOff x="1485163" y="2924165"/>
            <a:chExt cx="7546542" cy="2435809"/>
          </a:xfrm>
        </p:grpSpPr>
        <p:sp>
          <p:nvSpPr>
            <p:cNvPr id="138" name="모서리가 둥근 직사각형 76">
              <a:extLst>
                <a:ext uri="{FF2B5EF4-FFF2-40B4-BE49-F238E27FC236}">
                  <a16:creationId xmlns:a16="http://schemas.microsoft.com/office/drawing/2014/main" id="{2C07E01C-F6E0-7649-793F-C737EC4C5524}"/>
                </a:ext>
              </a:extLst>
            </p:cNvPr>
            <p:cNvSpPr/>
            <p:nvPr/>
          </p:nvSpPr>
          <p:spPr>
            <a:xfrm>
              <a:off x="5554018" y="3219214"/>
              <a:ext cx="3315903" cy="1990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B8A79DA-A950-16AE-4142-4A7C76D1C108}"/>
                </a:ext>
              </a:extLst>
            </p:cNvPr>
            <p:cNvSpPr/>
            <p:nvPr/>
          </p:nvSpPr>
          <p:spPr>
            <a:xfrm>
              <a:off x="7319826" y="3509953"/>
              <a:ext cx="577349" cy="58004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0" name="원통[C] 15">
              <a:extLst>
                <a:ext uri="{FF2B5EF4-FFF2-40B4-BE49-F238E27FC236}">
                  <a16:creationId xmlns:a16="http://schemas.microsoft.com/office/drawing/2014/main" id="{925A7DA8-FCD7-B2EA-3E1F-8E7AF7DC81CD}"/>
                </a:ext>
              </a:extLst>
            </p:cNvPr>
            <p:cNvSpPr/>
            <p:nvPr/>
          </p:nvSpPr>
          <p:spPr>
            <a:xfrm>
              <a:off x="8107998" y="3603509"/>
              <a:ext cx="512000" cy="383581"/>
            </a:xfrm>
            <a:prstGeom prst="ca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DD98EEE-6A85-344F-EE5C-CD04718B70A3}"/>
                </a:ext>
              </a:extLst>
            </p:cNvPr>
            <p:cNvSpPr txBox="1"/>
            <p:nvPr/>
          </p:nvSpPr>
          <p:spPr>
            <a:xfrm>
              <a:off x="7322952" y="3648719"/>
              <a:ext cx="571099" cy="3363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Asset</a:t>
              </a:r>
            </a:p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Server</a:t>
              </a:r>
              <a:endParaRPr kumimoji="1" lang="ko-KR" altLang="en-US" sz="9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41B42DE-74B0-FFEC-A13B-3FEFB778E940}"/>
                </a:ext>
              </a:extLst>
            </p:cNvPr>
            <p:cNvSpPr txBox="1"/>
            <p:nvPr/>
          </p:nvSpPr>
          <p:spPr>
            <a:xfrm>
              <a:off x="8111129" y="3648719"/>
              <a:ext cx="505739" cy="3363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Asset</a:t>
              </a:r>
            </a:p>
            <a:p>
              <a:pPr algn="ctr"/>
              <a:r>
                <a:rPr kumimoji="1" lang="en-US" altLang="ko-KR" sz="9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DB</a:t>
              </a:r>
              <a:endParaRPr kumimoji="1" lang="ko-KR" altLang="en-US" sz="9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246AC7-6DEA-3156-853A-9F0FAF1D4687}"/>
                </a:ext>
              </a:extLst>
            </p:cNvPr>
            <p:cNvCxnSpPr>
              <a:cxnSpLocks/>
            </p:cNvCxnSpPr>
            <p:nvPr/>
          </p:nvCxnSpPr>
          <p:spPr>
            <a:xfrm>
              <a:off x="7897175" y="3767129"/>
              <a:ext cx="21082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FF8AC2F-55D2-F1BC-5FCD-E24847C1E7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054" y="3844215"/>
              <a:ext cx="217378" cy="467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모서리가 둥근 직사각형 32">
              <a:extLst>
                <a:ext uri="{FF2B5EF4-FFF2-40B4-BE49-F238E27FC236}">
                  <a16:creationId xmlns:a16="http://schemas.microsoft.com/office/drawing/2014/main" id="{1D7ED2B1-272A-E66D-5ED7-544BF62515C9}"/>
                </a:ext>
              </a:extLst>
            </p:cNvPr>
            <p:cNvSpPr/>
            <p:nvPr/>
          </p:nvSpPr>
          <p:spPr>
            <a:xfrm>
              <a:off x="7251558" y="3425752"/>
              <a:ext cx="1452223" cy="73909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B93F71C7-3B02-E856-DFD5-5873DC78CACC}"/>
                </a:ext>
              </a:extLst>
            </p:cNvPr>
            <p:cNvSpPr/>
            <p:nvPr/>
          </p:nvSpPr>
          <p:spPr>
            <a:xfrm>
              <a:off x="5781157" y="3508295"/>
              <a:ext cx="577349" cy="58004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7" name="원통[C] 38">
              <a:extLst>
                <a:ext uri="{FF2B5EF4-FFF2-40B4-BE49-F238E27FC236}">
                  <a16:creationId xmlns:a16="http://schemas.microsoft.com/office/drawing/2014/main" id="{5BFCB14F-DA77-7A7D-5233-4928B746E5D2}"/>
                </a:ext>
              </a:extLst>
            </p:cNvPr>
            <p:cNvSpPr/>
            <p:nvPr/>
          </p:nvSpPr>
          <p:spPr>
            <a:xfrm>
              <a:off x="6569328" y="3601851"/>
              <a:ext cx="512000" cy="383581"/>
            </a:xfrm>
            <a:prstGeom prst="ca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1289D37-39F8-6A16-20FE-8713B23014B4}"/>
                </a:ext>
              </a:extLst>
            </p:cNvPr>
            <p:cNvSpPr txBox="1"/>
            <p:nvPr/>
          </p:nvSpPr>
          <p:spPr>
            <a:xfrm>
              <a:off x="5784282" y="3647061"/>
              <a:ext cx="571099" cy="3363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Login</a:t>
              </a:r>
            </a:p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Server</a:t>
              </a:r>
              <a:endParaRPr kumimoji="1" lang="ko-KR" altLang="en-US" sz="9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4837318-3E28-245C-2F84-F437D35A4C57}"/>
                </a:ext>
              </a:extLst>
            </p:cNvPr>
            <p:cNvSpPr txBox="1"/>
            <p:nvPr/>
          </p:nvSpPr>
          <p:spPr>
            <a:xfrm>
              <a:off x="6577544" y="3647061"/>
              <a:ext cx="495571" cy="3363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Login</a:t>
              </a:r>
            </a:p>
            <a:p>
              <a:pPr algn="ctr"/>
              <a:r>
                <a:rPr kumimoji="1" lang="en-US" altLang="ko-KR" sz="9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DB</a:t>
              </a:r>
              <a:endParaRPr kumimoji="1" lang="ko-KR" altLang="en-US" sz="9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150" name="직선 화살표 연결선 149">
              <a:extLst>
                <a:ext uri="{FF2B5EF4-FFF2-40B4-BE49-F238E27FC236}">
                  <a16:creationId xmlns:a16="http://schemas.microsoft.com/office/drawing/2014/main" id="{EE0C25E4-E050-CA0C-CEC8-FC108ADED43D}"/>
                </a:ext>
              </a:extLst>
            </p:cNvPr>
            <p:cNvCxnSpPr>
              <a:cxnSpLocks/>
            </p:cNvCxnSpPr>
            <p:nvPr/>
          </p:nvCxnSpPr>
          <p:spPr>
            <a:xfrm>
              <a:off x="6366720" y="3767129"/>
              <a:ext cx="21082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>
              <a:extLst>
                <a:ext uri="{FF2B5EF4-FFF2-40B4-BE49-F238E27FC236}">
                  <a16:creationId xmlns:a16="http://schemas.microsoft.com/office/drawing/2014/main" id="{17F6872F-C2ED-6888-AEAF-97F932E71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8820" y="3863278"/>
              <a:ext cx="217378" cy="467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2" name="모서리가 둥근 직사각형 43">
              <a:extLst>
                <a:ext uri="{FF2B5EF4-FFF2-40B4-BE49-F238E27FC236}">
                  <a16:creationId xmlns:a16="http://schemas.microsoft.com/office/drawing/2014/main" id="{DBBD8956-9774-785E-3B67-22672C3E6DCB}"/>
                </a:ext>
              </a:extLst>
            </p:cNvPr>
            <p:cNvSpPr/>
            <p:nvPr/>
          </p:nvSpPr>
          <p:spPr>
            <a:xfrm>
              <a:off x="5712889" y="3424094"/>
              <a:ext cx="1452223" cy="73909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7BF9A74-EFE4-D517-EE59-0DC894DA9E01}"/>
                </a:ext>
              </a:extLst>
            </p:cNvPr>
            <p:cNvSpPr/>
            <p:nvPr/>
          </p:nvSpPr>
          <p:spPr>
            <a:xfrm>
              <a:off x="5778993" y="4364717"/>
              <a:ext cx="577349" cy="580049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4" name="원통[C] 48">
              <a:extLst>
                <a:ext uri="{FF2B5EF4-FFF2-40B4-BE49-F238E27FC236}">
                  <a16:creationId xmlns:a16="http://schemas.microsoft.com/office/drawing/2014/main" id="{C9682387-4758-5D47-4D4C-A2BD90008900}"/>
                </a:ext>
              </a:extLst>
            </p:cNvPr>
            <p:cNvSpPr/>
            <p:nvPr/>
          </p:nvSpPr>
          <p:spPr>
            <a:xfrm>
              <a:off x="6567165" y="4458273"/>
              <a:ext cx="512000" cy="383581"/>
            </a:xfrm>
            <a:prstGeom prst="ca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6360DED-D1C0-28E3-CF2A-C6C5DE43A09E}"/>
                </a:ext>
              </a:extLst>
            </p:cNvPr>
            <p:cNvSpPr txBox="1"/>
            <p:nvPr/>
          </p:nvSpPr>
          <p:spPr>
            <a:xfrm>
              <a:off x="5782118" y="4503483"/>
              <a:ext cx="571099" cy="3363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00" b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Game</a:t>
              </a:r>
              <a:endParaRPr kumimoji="1" lang="en-US" altLang="ko-KR" sz="900" b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kumimoji="1" lang="en-US" altLang="ko-KR" sz="900" b="1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Server</a:t>
              </a:r>
              <a:endParaRPr kumimoji="1" lang="ko-KR" altLang="en-US" sz="9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DE35EE8-75AE-7DE9-C908-98B8DFC00E69}"/>
                </a:ext>
              </a:extLst>
            </p:cNvPr>
            <p:cNvSpPr txBox="1"/>
            <p:nvPr/>
          </p:nvSpPr>
          <p:spPr>
            <a:xfrm>
              <a:off x="6559403" y="4503483"/>
              <a:ext cx="527525" cy="3363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Game</a:t>
              </a:r>
            </a:p>
            <a:p>
              <a:pPr algn="ctr"/>
              <a:r>
                <a:rPr kumimoji="1" lang="en-US" altLang="ko-KR" sz="9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DB</a:t>
              </a:r>
              <a:endParaRPr kumimoji="1" lang="ko-KR" altLang="en-US" sz="9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7" name="모서리가 둥근 직사각형 53">
              <a:extLst>
                <a:ext uri="{FF2B5EF4-FFF2-40B4-BE49-F238E27FC236}">
                  <a16:creationId xmlns:a16="http://schemas.microsoft.com/office/drawing/2014/main" id="{F5A44455-FD2E-13D6-EBD8-4144ED284DBE}"/>
                </a:ext>
              </a:extLst>
            </p:cNvPr>
            <p:cNvSpPr/>
            <p:nvPr/>
          </p:nvSpPr>
          <p:spPr>
            <a:xfrm>
              <a:off x="5710725" y="4280516"/>
              <a:ext cx="1452223" cy="73909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CBBFBFEA-92A2-B6C0-0F30-FDF645A682A3}"/>
                </a:ext>
              </a:extLst>
            </p:cNvPr>
            <p:cNvSpPr/>
            <p:nvPr/>
          </p:nvSpPr>
          <p:spPr>
            <a:xfrm>
              <a:off x="7319826" y="4366182"/>
              <a:ext cx="577349" cy="58004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59" name="원통[C] 59">
              <a:extLst>
                <a:ext uri="{FF2B5EF4-FFF2-40B4-BE49-F238E27FC236}">
                  <a16:creationId xmlns:a16="http://schemas.microsoft.com/office/drawing/2014/main" id="{A2F65FD9-62F3-DD03-9149-1FD812ACB0ED}"/>
                </a:ext>
              </a:extLst>
            </p:cNvPr>
            <p:cNvSpPr/>
            <p:nvPr/>
          </p:nvSpPr>
          <p:spPr>
            <a:xfrm>
              <a:off x="8107998" y="4459738"/>
              <a:ext cx="512000" cy="383581"/>
            </a:xfrm>
            <a:prstGeom prst="can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DAF9C2E-76B8-6306-72C3-BBB2F38D973B}"/>
                </a:ext>
              </a:extLst>
            </p:cNvPr>
            <p:cNvSpPr txBox="1"/>
            <p:nvPr/>
          </p:nvSpPr>
          <p:spPr>
            <a:xfrm>
              <a:off x="7322952" y="4504948"/>
              <a:ext cx="571099" cy="3363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Room</a:t>
              </a:r>
            </a:p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Server</a:t>
              </a:r>
              <a:endParaRPr kumimoji="1" lang="ko-KR" altLang="en-US" sz="9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097D189-DCFF-8A28-01AD-454C794D5993}"/>
                </a:ext>
              </a:extLst>
            </p:cNvPr>
            <p:cNvSpPr txBox="1"/>
            <p:nvPr/>
          </p:nvSpPr>
          <p:spPr>
            <a:xfrm>
              <a:off x="8110404" y="4504948"/>
              <a:ext cx="507190" cy="3363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900" b="1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Room</a:t>
              </a:r>
            </a:p>
            <a:p>
              <a:pPr algn="ctr"/>
              <a:r>
                <a:rPr kumimoji="1" lang="en-US" altLang="ko-KR" sz="900" b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DB</a:t>
              </a:r>
              <a:endParaRPr kumimoji="1" lang="ko-KR" altLang="en-US" sz="9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FF5B1273-FFFD-06F4-1770-585C221866E3}"/>
                </a:ext>
              </a:extLst>
            </p:cNvPr>
            <p:cNvCxnSpPr>
              <a:cxnSpLocks/>
            </p:cNvCxnSpPr>
            <p:nvPr/>
          </p:nvCxnSpPr>
          <p:spPr>
            <a:xfrm>
              <a:off x="7897175" y="4625699"/>
              <a:ext cx="21082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B5E9F1DC-A587-4E2A-C6F2-5F99B0EB3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9053" y="4714124"/>
              <a:ext cx="217378" cy="467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모서리가 둥근 직사각형 64">
              <a:extLst>
                <a:ext uri="{FF2B5EF4-FFF2-40B4-BE49-F238E27FC236}">
                  <a16:creationId xmlns:a16="http://schemas.microsoft.com/office/drawing/2014/main" id="{D4040164-AC64-5341-5DB6-23DEAC0F2041}"/>
                </a:ext>
              </a:extLst>
            </p:cNvPr>
            <p:cNvSpPr/>
            <p:nvPr/>
          </p:nvSpPr>
          <p:spPr>
            <a:xfrm>
              <a:off x="7251558" y="4281981"/>
              <a:ext cx="1452223" cy="739095"/>
            </a:xfrm>
            <a:prstGeom prst="round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9B20BC2F-186F-9DE2-0536-7C75681F8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384" y="3242640"/>
              <a:ext cx="521122" cy="551927"/>
            </a:xfrm>
            <a:prstGeom prst="rect">
              <a:avLst/>
            </a:prstGeom>
          </p:spPr>
        </p:pic>
        <p:sp>
          <p:nvSpPr>
            <p:cNvPr id="166" name="모서리가 둥근 직사각형 72">
              <a:extLst>
                <a:ext uri="{FF2B5EF4-FFF2-40B4-BE49-F238E27FC236}">
                  <a16:creationId xmlns:a16="http://schemas.microsoft.com/office/drawing/2014/main" id="{0EF852BD-C494-08FD-F6CE-BAC0508BB0CE}"/>
                </a:ext>
              </a:extLst>
            </p:cNvPr>
            <p:cNvSpPr/>
            <p:nvPr/>
          </p:nvSpPr>
          <p:spPr>
            <a:xfrm>
              <a:off x="2445579" y="3242640"/>
              <a:ext cx="1132145" cy="639703"/>
            </a:xfrm>
            <a:prstGeom prst="roundRect">
              <a:avLst/>
            </a:prstGeom>
            <a:noFill/>
            <a:ln w="12700">
              <a:solidFill>
                <a:schemeClr val="tx2">
                  <a:lumMod val="25000"/>
                  <a:lumOff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Web</a:t>
              </a:r>
            </a:p>
            <a:p>
              <a:pPr algn="ctr"/>
              <a:r>
                <a:rPr kumimoji="1"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Application</a:t>
              </a:r>
              <a:endParaRPr kumimoji="1" lang="ko-KR" altLang="en-US" sz="9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AA209E1A-41A0-FF89-0CC2-37468AB46245}"/>
                </a:ext>
              </a:extLst>
            </p:cNvPr>
            <p:cNvCxnSpPr>
              <a:cxnSpLocks/>
              <a:endCxn id="166" idx="1"/>
            </p:cNvCxnSpPr>
            <p:nvPr/>
          </p:nvCxnSpPr>
          <p:spPr>
            <a:xfrm>
              <a:off x="2143576" y="3562492"/>
              <a:ext cx="3020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DBC07414-2156-920C-145B-027D342B8048}"/>
                </a:ext>
              </a:extLst>
            </p:cNvPr>
            <p:cNvCxnSpPr>
              <a:cxnSpLocks/>
              <a:stCxn id="166" idx="3"/>
              <a:endCxn id="169" idx="1"/>
            </p:cNvCxnSpPr>
            <p:nvPr/>
          </p:nvCxnSpPr>
          <p:spPr>
            <a:xfrm>
              <a:off x="3577724" y="3562492"/>
              <a:ext cx="3709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모서리가 둥근 직사각형 72">
              <a:extLst>
                <a:ext uri="{FF2B5EF4-FFF2-40B4-BE49-F238E27FC236}">
                  <a16:creationId xmlns:a16="http://schemas.microsoft.com/office/drawing/2014/main" id="{652E72B5-699B-712C-FB1E-8B773A2BEDAF}"/>
                </a:ext>
              </a:extLst>
            </p:cNvPr>
            <p:cNvSpPr/>
            <p:nvPr/>
          </p:nvSpPr>
          <p:spPr>
            <a:xfrm>
              <a:off x="3948684" y="3242640"/>
              <a:ext cx="1132145" cy="639703"/>
            </a:xfrm>
            <a:prstGeom prst="roundRect">
              <a:avLst/>
            </a:prstGeom>
            <a:noFill/>
            <a:ln w="12700">
              <a:solidFill>
                <a:srgbClr val="CC99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Carte</a:t>
              </a:r>
            </a:p>
            <a:p>
              <a:pPr algn="ctr"/>
              <a:r>
                <a:rPr kumimoji="1" lang="en-US" altLang="ko-KR" sz="900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API</a:t>
              </a:r>
              <a:endParaRPr kumimoji="1" lang="ko-KR" altLang="en-US" sz="900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70" name="모서리가 둥근 직사각형 64">
              <a:extLst>
                <a:ext uri="{FF2B5EF4-FFF2-40B4-BE49-F238E27FC236}">
                  <a16:creationId xmlns:a16="http://schemas.microsoft.com/office/drawing/2014/main" id="{5629337C-6F79-5E33-DD2A-094AB3803189}"/>
                </a:ext>
              </a:extLst>
            </p:cNvPr>
            <p:cNvSpPr/>
            <p:nvPr/>
          </p:nvSpPr>
          <p:spPr>
            <a:xfrm>
              <a:off x="5354586" y="3082464"/>
              <a:ext cx="3677119" cy="2277510"/>
            </a:xfrm>
            <a:prstGeom prst="roundRect">
              <a:avLst/>
            </a:prstGeom>
            <a:noFill/>
            <a:ln w="9525">
              <a:solidFill>
                <a:srgbClr val="FF66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171" name="그림 170" descr="폰트, 시계, 로고, 그래픽이(가) 표시된 사진&#10;&#10;자동 생성된 설명">
              <a:extLst>
                <a:ext uri="{FF2B5EF4-FFF2-40B4-BE49-F238E27FC236}">
                  <a16:creationId xmlns:a16="http://schemas.microsoft.com/office/drawing/2014/main" id="{7991D4FC-E875-B0C2-EDEE-AC4BC9DF6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2" r="9702" b="5843"/>
            <a:stretch/>
          </p:blipFill>
          <p:spPr>
            <a:xfrm>
              <a:off x="5329599" y="2924165"/>
              <a:ext cx="407614" cy="337469"/>
            </a:xfrm>
            <a:prstGeom prst="rect">
              <a:avLst/>
            </a:prstGeom>
          </p:spPr>
        </p:pic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447A829B-EA97-AF21-E903-2468B0DCDC3E}"/>
                </a:ext>
              </a:extLst>
            </p:cNvPr>
            <p:cNvGrpSpPr/>
            <p:nvPr/>
          </p:nvGrpSpPr>
          <p:grpSpPr>
            <a:xfrm>
              <a:off x="2335041" y="4178250"/>
              <a:ext cx="2856326" cy="823273"/>
              <a:chOff x="410795" y="4586691"/>
              <a:chExt cx="3675401" cy="1018672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34A28372-DFD4-53D8-24AE-908782519153}"/>
                  </a:ext>
                </a:extLst>
              </p:cNvPr>
              <p:cNvGrpSpPr/>
              <p:nvPr/>
            </p:nvGrpSpPr>
            <p:grpSpPr>
              <a:xfrm>
                <a:off x="3126083" y="4799212"/>
                <a:ext cx="960113" cy="777030"/>
                <a:chOff x="8393107" y="4865824"/>
                <a:chExt cx="960113" cy="777030"/>
              </a:xfrm>
            </p:grpSpPr>
            <p:sp>
              <p:nvSpPr>
                <p:cNvPr id="182" name="원통[C] 68">
                  <a:extLst>
                    <a:ext uri="{FF2B5EF4-FFF2-40B4-BE49-F238E27FC236}">
                      <a16:creationId xmlns:a16="http://schemas.microsoft.com/office/drawing/2014/main" id="{4CBC203B-BAED-2811-E008-95CD1C2EC61A}"/>
                    </a:ext>
                  </a:extLst>
                </p:cNvPr>
                <p:cNvSpPr/>
                <p:nvPr/>
              </p:nvSpPr>
              <p:spPr>
                <a:xfrm>
                  <a:off x="8393107" y="4865824"/>
                  <a:ext cx="960113" cy="777030"/>
                </a:xfrm>
                <a:prstGeom prst="can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400"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E95F23A5-2954-7041-6F71-B571AA072597}"/>
                    </a:ext>
                  </a:extLst>
                </p:cNvPr>
                <p:cNvSpPr txBox="1"/>
                <p:nvPr/>
              </p:nvSpPr>
              <p:spPr>
                <a:xfrm>
                  <a:off x="8423865" y="5198156"/>
                  <a:ext cx="898600" cy="25620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kumimoji="1" lang="en-US" altLang="ko-KR" sz="700" b="1" dirty="0">
                      <a:solidFill>
                        <a:schemeClr val="tx1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Database</a:t>
                  </a:r>
                  <a:endParaRPr kumimoji="1" lang="ko-KR" altLang="en-US" sz="7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p:grpSp>
          <p:pic>
            <p:nvPicPr>
              <p:cNvPr id="175" name="그래픽 174">
                <a:extLst>
                  <a:ext uri="{FF2B5EF4-FFF2-40B4-BE49-F238E27FC236}">
                    <a16:creationId xmlns:a16="http://schemas.microsoft.com/office/drawing/2014/main" id="{F71A3F25-76DA-3D31-70D5-19F5447A0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14941" y="4600619"/>
                <a:ext cx="583743" cy="397186"/>
              </a:xfrm>
              <a:prstGeom prst="rect">
                <a:avLst/>
              </a:prstGeom>
            </p:spPr>
          </p:pic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A0B7D799-B0B1-A26E-0AC8-FC2D89C3D4D6}"/>
                  </a:ext>
                </a:extLst>
              </p:cNvPr>
              <p:cNvSpPr/>
              <p:nvPr/>
            </p:nvSpPr>
            <p:spPr>
              <a:xfrm>
                <a:off x="771928" y="4705363"/>
                <a:ext cx="900000" cy="9000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4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177" name="그림 176">
                <a:extLst>
                  <a:ext uri="{FF2B5EF4-FFF2-40B4-BE49-F238E27FC236}">
                    <a16:creationId xmlns:a16="http://schemas.microsoft.com/office/drawing/2014/main" id="{A3034D16-64D6-EFCA-04EB-70BDBB5BC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795" y="4653238"/>
                <a:ext cx="740194" cy="308414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47E07A97-B119-A53F-7CA0-890D9F6B5B86}"/>
                  </a:ext>
                </a:extLst>
              </p:cNvPr>
              <p:cNvSpPr txBox="1"/>
              <p:nvPr/>
            </p:nvSpPr>
            <p:spPr>
              <a:xfrm>
                <a:off x="719029" y="4918088"/>
                <a:ext cx="1039983" cy="53210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ko-KR" sz="700" b="1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Go Gin</a:t>
                </a:r>
              </a:p>
              <a:p>
                <a:pPr algn="ctr"/>
                <a:r>
                  <a:rPr kumimoji="1" lang="en-US" altLang="ko-KR" sz="7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Web</a:t>
                </a:r>
              </a:p>
              <a:p>
                <a:pPr algn="ctr"/>
                <a:r>
                  <a:rPr kumimoji="1" lang="en-US" altLang="ko-KR" sz="7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Framework</a:t>
                </a:r>
                <a:endParaRPr kumimoji="1" lang="ko-KR" altLang="en-US" sz="7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03FBD1CF-1859-1208-33BA-F43ECB35B9F1}"/>
                  </a:ext>
                </a:extLst>
              </p:cNvPr>
              <p:cNvSpPr/>
              <p:nvPr/>
            </p:nvSpPr>
            <p:spPr>
              <a:xfrm>
                <a:off x="1939423" y="4705363"/>
                <a:ext cx="900000" cy="900000"/>
              </a:xfrm>
              <a:prstGeom prst="ellipse">
                <a:avLst/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4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180" name="그림 179">
                <a:extLst>
                  <a:ext uri="{FF2B5EF4-FFF2-40B4-BE49-F238E27FC236}">
                    <a16:creationId xmlns:a16="http://schemas.microsoft.com/office/drawing/2014/main" id="{010C9D97-5573-183C-C7C8-CD41194AC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0492" y="4586691"/>
                <a:ext cx="476429" cy="476429"/>
              </a:xfrm>
              <a:prstGeom prst="rect">
                <a:avLst/>
              </a:prstGeom>
            </p:spPr>
          </p:pic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2B367256-9B05-D5B3-E4EE-97588A50229E}"/>
                  </a:ext>
                </a:extLst>
              </p:cNvPr>
              <p:cNvSpPr txBox="1"/>
              <p:nvPr/>
            </p:nvSpPr>
            <p:spPr>
              <a:xfrm>
                <a:off x="1882950" y="4958285"/>
                <a:ext cx="1012954" cy="3941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ko-KR" sz="7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RUST</a:t>
                </a:r>
              </a:p>
              <a:p>
                <a:pPr algn="ctr"/>
                <a:r>
                  <a:rPr kumimoji="1" lang="en-US" altLang="ko-KR" sz="700" b="1" dirty="0">
                    <a:solidFill>
                      <a:schemeClr val="tx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TCP Server</a:t>
                </a:r>
                <a:endParaRPr kumimoji="1" lang="ko-KR" altLang="en-US" sz="7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7C77D98A-F0AD-43E3-74BF-860FFE6E63D0}"/>
                </a:ext>
              </a:extLst>
            </p:cNvPr>
            <p:cNvCxnSpPr>
              <a:cxnSpLocks/>
              <a:stCxn id="169" idx="3"/>
            </p:cNvCxnSpPr>
            <p:nvPr/>
          </p:nvCxnSpPr>
          <p:spPr>
            <a:xfrm>
              <a:off x="5080829" y="3562492"/>
              <a:ext cx="4649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216082-FA3D-8616-991F-D222DFB3D4EC}"/>
                </a:ext>
              </a:extLst>
            </p:cNvPr>
            <p:cNvSpPr txBox="1"/>
            <p:nvPr/>
          </p:nvSpPr>
          <p:spPr>
            <a:xfrm>
              <a:off x="1485163" y="3836401"/>
              <a:ext cx="148275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800" b="1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developer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28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4C59D-53B1-D9A9-3EB9-4C9457AB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2BA0DFB7-F967-976D-1C07-EC6494E9B8A5}"/>
              </a:ext>
            </a:extLst>
          </p:cNvPr>
          <p:cNvSpPr/>
          <p:nvPr/>
        </p:nvSpPr>
        <p:spPr>
          <a:xfrm>
            <a:off x="1757779" y="4505243"/>
            <a:ext cx="1980554" cy="890930"/>
          </a:xfrm>
          <a:prstGeom prst="chevron">
            <a:avLst>
              <a:gd name="adj" fmla="val 4210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A9A12A-6F37-B08E-320D-C72DBF17F81A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A61498-9473-6ABD-DEC8-73EE5913B6B0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F3DD24-55B1-6EB8-DDD9-5879B41B62DD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49BE7E-EE49-8A13-168A-5C789AA0FAAF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part3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5D758-AE4F-B794-9C32-CC3CB8E2C6E0}"/>
              </a:ext>
            </a:extLst>
          </p:cNvPr>
          <p:cNvSpPr txBox="1"/>
          <p:nvPr/>
        </p:nvSpPr>
        <p:spPr>
          <a:xfrm>
            <a:off x="888646" y="209741"/>
            <a:ext cx="497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추진전략 및 기대효과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추진 전략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5F1929-18B8-21CC-71C1-76C789F59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3865BD5-5BD3-55AA-AFD9-113AB0933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EE57F8-899B-600C-8E48-18678CE20535}"/>
              </a:ext>
            </a:extLst>
          </p:cNvPr>
          <p:cNvSpPr txBox="1"/>
          <p:nvPr/>
        </p:nvSpPr>
        <p:spPr>
          <a:xfrm>
            <a:off x="4482316" y="1409683"/>
            <a:ext cx="5302711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4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주기적인 스프린트 계획과 리뷰를 통한 진행 상황 모니터링</a:t>
            </a:r>
            <a:endParaRPr lang="ko-KR" altLang="en-US" sz="1200" kern="0" spc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4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소프트웨어 아키텍처 설계를 통한 시스템 이해도 확립</a:t>
            </a:r>
            <a:endParaRPr lang="ko-KR" altLang="en-US" sz="1200" kern="0" spc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kern="0" spc="4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애자일 개발 방법론 채택으로 프로젝트 유연성 확립</a:t>
            </a:r>
            <a:endParaRPr lang="ko-KR" altLang="en-US" sz="1200" kern="0" spc="0" dirty="0"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4BBC07-2C4D-8979-58EE-DF97C1B99FB4}"/>
              </a:ext>
            </a:extLst>
          </p:cNvPr>
          <p:cNvSpPr txBox="1"/>
          <p:nvPr/>
        </p:nvSpPr>
        <p:spPr>
          <a:xfrm>
            <a:off x="4007952" y="2941295"/>
            <a:ext cx="5960851" cy="95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spc="4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소스 코드와 변경 사항의 효과적인 추적 및 관리 가능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914400" lvl="1" indent="-45720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spc="4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풀 </a:t>
            </a:r>
            <a:r>
              <a:rPr lang="ko-KR" altLang="en-US" sz="1200" kern="0" spc="4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리퀘스트</a:t>
            </a:r>
            <a:r>
              <a:rPr lang="ko-KR" altLang="en-US" sz="1200" kern="0" spc="4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생성으로 변경 사항 검토 및 통합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914400" lvl="1" indent="-45720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spc="4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개발자들 간 소스 코드 공유 및 병합 간편화</a:t>
            </a:r>
            <a:endParaRPr lang="en-US" altLang="ko-KR" sz="1200" kern="0" spc="4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03C8CBBB-BB16-A462-C889-B9072946A7C1}"/>
              </a:ext>
            </a:extLst>
          </p:cNvPr>
          <p:cNvSpPr/>
          <p:nvPr/>
        </p:nvSpPr>
        <p:spPr>
          <a:xfrm>
            <a:off x="1757778" y="1445488"/>
            <a:ext cx="1980554" cy="890930"/>
          </a:xfrm>
          <a:prstGeom prst="chevron">
            <a:avLst>
              <a:gd name="adj" fmla="val 4210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래픽 12" descr="클립보드 단색으로 채워진">
            <a:extLst>
              <a:ext uri="{FF2B5EF4-FFF2-40B4-BE49-F238E27FC236}">
                <a16:creationId xmlns:a16="http://schemas.microsoft.com/office/drawing/2014/main" id="{8DBF9848-87BF-C604-C2F3-6A354E904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6122" y="1458856"/>
            <a:ext cx="630227" cy="6302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2D0860-3799-CF7B-6A4C-D365D23F3E9F}"/>
              </a:ext>
            </a:extLst>
          </p:cNvPr>
          <p:cNvSpPr/>
          <p:nvPr/>
        </p:nvSpPr>
        <p:spPr>
          <a:xfrm>
            <a:off x="1479581" y="2032646"/>
            <a:ext cx="2371912" cy="36020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관리</a:t>
            </a: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B7A907FF-5190-5888-DFD8-2DA10E96F089}"/>
              </a:ext>
            </a:extLst>
          </p:cNvPr>
          <p:cNvSpPr/>
          <p:nvPr/>
        </p:nvSpPr>
        <p:spPr>
          <a:xfrm>
            <a:off x="1757778" y="2928183"/>
            <a:ext cx="1980554" cy="890930"/>
          </a:xfrm>
          <a:prstGeom prst="chevron">
            <a:avLst>
              <a:gd name="adj" fmla="val 4210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9F3BA261-3DD6-A626-775C-E5E489431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41" y="2991547"/>
            <a:ext cx="597648" cy="56317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354173-F69C-7AB9-E476-BDDBE997F771}"/>
              </a:ext>
            </a:extLst>
          </p:cNvPr>
          <p:cNvSpPr/>
          <p:nvPr/>
        </p:nvSpPr>
        <p:spPr>
          <a:xfrm>
            <a:off x="1757778" y="3552070"/>
            <a:ext cx="1980554" cy="28699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Github</a:t>
            </a:r>
            <a:endParaRPr lang="ko-KR" altLang="en-US" sz="12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0C0BEF-79B1-1770-CDFB-79CB62B6B61D}"/>
              </a:ext>
            </a:extLst>
          </p:cNvPr>
          <p:cNvSpPr/>
          <p:nvPr/>
        </p:nvSpPr>
        <p:spPr>
          <a:xfrm>
            <a:off x="1670957" y="5096064"/>
            <a:ext cx="1980555" cy="36020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Microsoft Teams</a:t>
            </a:r>
            <a:endParaRPr lang="ko-KR" altLang="en-US" sz="1100" b="1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F2C58-11F7-B8B1-4682-329BCD284A98}"/>
              </a:ext>
            </a:extLst>
          </p:cNvPr>
          <p:cNvSpPr txBox="1"/>
          <p:nvPr/>
        </p:nvSpPr>
        <p:spPr>
          <a:xfrm>
            <a:off x="4057904" y="4505243"/>
            <a:ext cx="6096000" cy="95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spc="4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계획 공유를 통한 일정 관리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914400" lvl="1" indent="-45720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spc="4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문서 공유의 불편함 최소화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914400" lvl="1" indent="-45720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spc="4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멘토와의 의사소통 강화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1" name="그림 40" descr="블랙, 어둠이(가) 표시된 사진&#10;&#10;자동 생성된 설명">
            <a:extLst>
              <a:ext uri="{FF2B5EF4-FFF2-40B4-BE49-F238E27FC236}">
                <a16:creationId xmlns:a16="http://schemas.microsoft.com/office/drawing/2014/main" id="{24A6C519-1E9A-5265-4453-DB083E464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22" y="4541830"/>
            <a:ext cx="644586" cy="64458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1B36C77-40F6-9E59-84EE-1F12AA092537}"/>
              </a:ext>
            </a:extLst>
          </p:cNvPr>
          <p:cNvSpPr txBox="1"/>
          <p:nvPr/>
        </p:nvSpPr>
        <p:spPr>
          <a:xfrm>
            <a:off x="716547" y="6448204"/>
            <a:ext cx="956809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bg2"/>
                </a:solidFill>
              </a:rPr>
              <a:t>&lt;</a:t>
            </a:r>
            <a:r>
              <a:rPr lang="ko-KR" altLang="en-US" sz="700" dirty="0" err="1">
                <a:solidFill>
                  <a:schemeClr val="bg2"/>
                </a:solidFill>
              </a:rPr>
              <a:t>a</a:t>
            </a:r>
            <a:r>
              <a:rPr lang="ko-KR" altLang="en-US" sz="700" dirty="0">
                <a:solidFill>
                  <a:schemeClr val="bg2"/>
                </a:solidFill>
              </a:rPr>
              <a:t> </a:t>
            </a:r>
            <a:r>
              <a:rPr lang="ko-KR" altLang="en-US" sz="700" dirty="0" err="1">
                <a:solidFill>
                  <a:schemeClr val="bg2"/>
                </a:solidFill>
              </a:rPr>
              <a:t>target</a:t>
            </a:r>
            <a:r>
              <a:rPr lang="ko-KR" altLang="en-US" sz="700" dirty="0">
                <a:solidFill>
                  <a:schemeClr val="bg2"/>
                </a:solidFill>
              </a:rPr>
              <a:t>="_</a:t>
            </a:r>
            <a:r>
              <a:rPr lang="ko-KR" altLang="en-US" sz="700" dirty="0" err="1">
                <a:solidFill>
                  <a:schemeClr val="bg2"/>
                </a:solidFill>
              </a:rPr>
              <a:t>blank</a:t>
            </a:r>
            <a:r>
              <a:rPr lang="ko-KR" altLang="en-US" sz="700" dirty="0">
                <a:solidFill>
                  <a:schemeClr val="bg2"/>
                </a:solidFill>
              </a:rPr>
              <a:t>" </a:t>
            </a:r>
            <a:r>
              <a:rPr lang="ko-KR" altLang="en-US" sz="700" dirty="0" err="1">
                <a:solidFill>
                  <a:schemeClr val="bg2"/>
                </a:solidFill>
              </a:rPr>
              <a:t>href</a:t>
            </a:r>
            <a:r>
              <a:rPr lang="ko-KR" altLang="en-US" sz="700" dirty="0">
                <a:solidFill>
                  <a:schemeClr val="bg2"/>
                </a:solidFill>
              </a:rPr>
              <a:t>="https://icons8.com/icon/KWAHCC3qdIgL/microsoft-teams-2019"&gt;Microsoft </a:t>
            </a:r>
            <a:r>
              <a:rPr lang="ko-KR" altLang="en-US" sz="700" dirty="0" err="1">
                <a:solidFill>
                  <a:schemeClr val="bg2"/>
                </a:solidFill>
              </a:rPr>
              <a:t>Teams</a:t>
            </a:r>
            <a:r>
              <a:rPr lang="ko-KR" altLang="en-US" sz="700" dirty="0">
                <a:solidFill>
                  <a:schemeClr val="bg2"/>
                </a:solidFill>
              </a:rPr>
              <a:t> 2019&lt;/</a:t>
            </a:r>
            <a:r>
              <a:rPr lang="ko-KR" altLang="en-US" sz="700" dirty="0" err="1">
                <a:solidFill>
                  <a:schemeClr val="bg2"/>
                </a:solidFill>
              </a:rPr>
              <a:t>a</a:t>
            </a:r>
            <a:r>
              <a:rPr lang="ko-KR" altLang="en-US" sz="700" dirty="0">
                <a:solidFill>
                  <a:schemeClr val="bg2"/>
                </a:solidFill>
              </a:rPr>
              <a:t>&gt; 작가: &lt;</a:t>
            </a:r>
            <a:r>
              <a:rPr lang="ko-KR" altLang="en-US" sz="700" dirty="0" err="1">
                <a:solidFill>
                  <a:schemeClr val="bg2"/>
                </a:solidFill>
              </a:rPr>
              <a:t>a</a:t>
            </a:r>
            <a:r>
              <a:rPr lang="ko-KR" altLang="en-US" sz="700" dirty="0">
                <a:solidFill>
                  <a:schemeClr val="bg2"/>
                </a:solidFill>
              </a:rPr>
              <a:t> </a:t>
            </a:r>
            <a:r>
              <a:rPr lang="ko-KR" altLang="en-US" sz="700" dirty="0" err="1">
                <a:solidFill>
                  <a:schemeClr val="bg2"/>
                </a:solidFill>
              </a:rPr>
              <a:t>target</a:t>
            </a:r>
            <a:r>
              <a:rPr lang="ko-KR" altLang="en-US" sz="700" dirty="0">
                <a:solidFill>
                  <a:schemeClr val="bg2"/>
                </a:solidFill>
              </a:rPr>
              <a:t>="_</a:t>
            </a:r>
            <a:r>
              <a:rPr lang="ko-KR" altLang="en-US" sz="700" dirty="0" err="1">
                <a:solidFill>
                  <a:schemeClr val="bg2"/>
                </a:solidFill>
              </a:rPr>
              <a:t>blank</a:t>
            </a:r>
            <a:r>
              <a:rPr lang="ko-KR" altLang="en-US" sz="700" dirty="0">
                <a:solidFill>
                  <a:schemeClr val="bg2"/>
                </a:solidFill>
              </a:rPr>
              <a:t>" </a:t>
            </a:r>
            <a:r>
              <a:rPr lang="ko-KR" altLang="en-US" sz="700" dirty="0" err="1">
                <a:solidFill>
                  <a:schemeClr val="bg2"/>
                </a:solidFill>
              </a:rPr>
              <a:t>href</a:t>
            </a:r>
            <a:r>
              <a:rPr lang="ko-KR" altLang="en-US" sz="700" dirty="0">
                <a:solidFill>
                  <a:schemeClr val="bg2"/>
                </a:solidFill>
              </a:rPr>
              <a:t>="https://icons8.com"&gt;Icons8&lt;/a&gt;</a:t>
            </a:r>
          </a:p>
        </p:txBody>
      </p:sp>
    </p:spTree>
    <p:extLst>
      <p:ext uri="{BB962C8B-B14F-4D97-AF65-F5344CB8AC3E}">
        <p14:creationId xmlns:p14="http://schemas.microsoft.com/office/powerpoint/2010/main" val="3719398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4C59D-53B1-D9A9-3EB9-4C9457AB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A9A12A-6F37-B08E-320D-C72DBF17F81A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A61498-9473-6ABD-DEC8-73EE5913B6B0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F3DD24-55B1-6EB8-DDD9-5879B41B62DD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49BE7E-EE49-8A13-168A-5C789AA0FAAF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part3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5D758-AE4F-B794-9C32-CC3CB8E2C6E0}"/>
              </a:ext>
            </a:extLst>
          </p:cNvPr>
          <p:cNvSpPr txBox="1"/>
          <p:nvPr/>
        </p:nvSpPr>
        <p:spPr>
          <a:xfrm>
            <a:off x="888646" y="209741"/>
            <a:ext cx="497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추진전략 및 기대효과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역할 분담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5F1929-18B8-21CC-71C1-76C789F59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3865BD5-5BD3-55AA-AFD9-113AB0933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29305996-F3A8-ACF9-DF70-5171AA0E2EA8}"/>
              </a:ext>
            </a:extLst>
          </p:cNvPr>
          <p:cNvGrpSpPr/>
          <p:nvPr/>
        </p:nvGrpSpPr>
        <p:grpSpPr>
          <a:xfrm>
            <a:off x="5963653" y="1888628"/>
            <a:ext cx="1760526" cy="2186213"/>
            <a:chOff x="6096000" y="2205148"/>
            <a:chExt cx="1760526" cy="2186213"/>
          </a:xfrm>
        </p:grpSpPr>
        <p:sp>
          <p:nvSpPr>
            <p:cNvPr id="15" name="눈물 방울 14">
              <a:extLst>
                <a:ext uri="{FF2B5EF4-FFF2-40B4-BE49-F238E27FC236}">
                  <a16:creationId xmlns:a16="http://schemas.microsoft.com/office/drawing/2014/main" id="{8FC08FDD-C83A-B73F-7BAA-1DCFD6D445DF}"/>
                </a:ext>
              </a:extLst>
            </p:cNvPr>
            <p:cNvSpPr/>
            <p:nvPr/>
          </p:nvSpPr>
          <p:spPr>
            <a:xfrm rot="16200000">
              <a:off x="6150279" y="2685114"/>
              <a:ext cx="1687968" cy="1724526"/>
            </a:xfrm>
            <a:prstGeom prst="teardrop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766A4B-BF99-5194-BAA3-09470E3E1783}"/>
                </a:ext>
              </a:extLst>
            </p:cNvPr>
            <p:cNvSpPr/>
            <p:nvPr/>
          </p:nvSpPr>
          <p:spPr>
            <a:xfrm>
              <a:off x="6144033" y="2470484"/>
              <a:ext cx="898359" cy="37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3721243-0B6A-548A-3FA2-A140C645646C}"/>
                </a:ext>
              </a:extLst>
            </p:cNvPr>
            <p:cNvCxnSpPr>
              <a:stCxn id="15" idx="7"/>
            </p:cNvCxnSpPr>
            <p:nvPr/>
          </p:nvCxnSpPr>
          <p:spPr>
            <a:xfrm flipV="1">
              <a:off x="6132000" y="2241884"/>
              <a:ext cx="0" cy="46150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E4C5A60-3B63-C1FD-4368-9D1DA20775D0}"/>
                </a:ext>
              </a:extLst>
            </p:cNvPr>
            <p:cNvSpPr/>
            <p:nvPr/>
          </p:nvSpPr>
          <p:spPr>
            <a:xfrm>
              <a:off x="6096000" y="2205148"/>
              <a:ext cx="72000" cy="7347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FFAC0E-671C-FC82-63B2-60F1FCC9D341}"/>
              </a:ext>
            </a:extLst>
          </p:cNvPr>
          <p:cNvGrpSpPr/>
          <p:nvPr/>
        </p:nvGrpSpPr>
        <p:grpSpPr>
          <a:xfrm flipH="1" flipV="1">
            <a:off x="4129753" y="2250217"/>
            <a:ext cx="1760526" cy="2186213"/>
            <a:chOff x="6096000" y="2205148"/>
            <a:chExt cx="1760526" cy="2186213"/>
          </a:xfrm>
        </p:grpSpPr>
        <p:sp>
          <p:nvSpPr>
            <p:cNvPr id="37" name="눈물 방울 36">
              <a:extLst>
                <a:ext uri="{FF2B5EF4-FFF2-40B4-BE49-F238E27FC236}">
                  <a16:creationId xmlns:a16="http://schemas.microsoft.com/office/drawing/2014/main" id="{5D4F8629-7095-1321-0B2F-E78C453331B2}"/>
                </a:ext>
              </a:extLst>
            </p:cNvPr>
            <p:cNvSpPr/>
            <p:nvPr/>
          </p:nvSpPr>
          <p:spPr>
            <a:xfrm rot="16200000">
              <a:off x="6150279" y="2685114"/>
              <a:ext cx="1687968" cy="1724526"/>
            </a:xfrm>
            <a:prstGeom prst="teardrop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E9E38D4-42C6-8BFA-8635-E468995D5CDC}"/>
                </a:ext>
              </a:extLst>
            </p:cNvPr>
            <p:cNvSpPr/>
            <p:nvPr/>
          </p:nvSpPr>
          <p:spPr>
            <a:xfrm>
              <a:off x="6144033" y="2470484"/>
              <a:ext cx="898359" cy="376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94B0801-6C06-D10D-E57A-EB8ED5698434}"/>
                </a:ext>
              </a:extLst>
            </p:cNvPr>
            <p:cNvCxnSpPr>
              <a:stCxn id="37" idx="7"/>
            </p:cNvCxnSpPr>
            <p:nvPr/>
          </p:nvCxnSpPr>
          <p:spPr>
            <a:xfrm flipV="1">
              <a:off x="6132000" y="2241884"/>
              <a:ext cx="0" cy="46150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842CA4E-D436-C494-E000-BA80C8269F20}"/>
                </a:ext>
              </a:extLst>
            </p:cNvPr>
            <p:cNvSpPr/>
            <p:nvPr/>
          </p:nvSpPr>
          <p:spPr>
            <a:xfrm>
              <a:off x="6096000" y="2205148"/>
              <a:ext cx="72000" cy="7347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래픽 42" descr="여성 프로필 윤곽선">
            <a:extLst>
              <a:ext uri="{FF2B5EF4-FFF2-40B4-BE49-F238E27FC236}">
                <a16:creationId xmlns:a16="http://schemas.microsoft.com/office/drawing/2014/main" id="{E67739D8-D784-29F8-D763-05A0942C8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7343" y="2586787"/>
            <a:ext cx="914400" cy="914400"/>
          </a:xfrm>
          <a:prstGeom prst="rect">
            <a:avLst/>
          </a:prstGeom>
        </p:spPr>
      </p:pic>
      <p:pic>
        <p:nvPicPr>
          <p:cNvPr id="46" name="그래픽 45" descr="남자 옆모습 윤곽선">
            <a:extLst>
              <a:ext uri="{FF2B5EF4-FFF2-40B4-BE49-F238E27FC236}">
                <a16:creationId xmlns:a16="http://schemas.microsoft.com/office/drawing/2014/main" id="{BF1D1347-31B5-4A75-8B85-D36A23DFF2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4716" y="2591586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E607F1D-34FA-4EB1-2EC6-A46B71F0280D}"/>
              </a:ext>
            </a:extLst>
          </p:cNvPr>
          <p:cNvSpPr txBox="1"/>
          <p:nvPr/>
        </p:nvSpPr>
        <p:spPr>
          <a:xfrm>
            <a:off x="4287160" y="3273077"/>
            <a:ext cx="1724526" cy="36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fontAlgn="base">
              <a:lnSpc>
                <a:spcPct val="160000"/>
              </a:lnSpc>
            </a:pPr>
            <a:r>
              <a:rPr lang="ko-KR" altLang="en-US" sz="1200" kern="0" spc="40" dirty="0">
                <a:solidFill>
                  <a:schemeClr val="accent5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허유정</a:t>
            </a:r>
            <a:endParaRPr lang="ko-KR" altLang="en-US" sz="1200" kern="0" spc="0" dirty="0">
              <a:solidFill>
                <a:schemeClr val="accent5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87EC9E-CD66-F579-6E60-9F30D44BD1DC}"/>
              </a:ext>
            </a:extLst>
          </p:cNvPr>
          <p:cNvSpPr txBox="1"/>
          <p:nvPr/>
        </p:nvSpPr>
        <p:spPr>
          <a:xfrm>
            <a:off x="6121060" y="3273077"/>
            <a:ext cx="1724526" cy="36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fontAlgn="base">
              <a:lnSpc>
                <a:spcPct val="160000"/>
              </a:lnSpc>
            </a:pPr>
            <a:r>
              <a:rPr lang="ko-KR" altLang="en-US" sz="1200" kern="0" spc="40" dirty="0" err="1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김창인</a:t>
            </a:r>
            <a:endParaRPr lang="ko-KR" altLang="en-US" sz="1200" kern="0" spc="0" dirty="0">
              <a:solidFill>
                <a:schemeClr val="accent1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4F8869-8350-1527-1E58-D3477BFB8E9C}"/>
              </a:ext>
            </a:extLst>
          </p:cNvPr>
          <p:cNvSpPr txBox="1"/>
          <p:nvPr/>
        </p:nvSpPr>
        <p:spPr>
          <a:xfrm>
            <a:off x="1673143" y="2167450"/>
            <a:ext cx="1852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Go </a:t>
            </a:r>
            <a:r>
              <a:rPr lang="ko-KR" altLang="en-US" sz="1400" b="1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언어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활용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04C2A8-C6E9-2FF0-44CF-6E720EB9D24E}"/>
              </a:ext>
            </a:extLst>
          </p:cNvPr>
          <p:cNvSpPr txBox="1"/>
          <p:nvPr/>
        </p:nvSpPr>
        <p:spPr>
          <a:xfrm>
            <a:off x="8281456" y="2170200"/>
            <a:ext cx="1852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Rust </a:t>
            </a:r>
            <a:r>
              <a:rPr lang="ko-KR" altLang="en-US" sz="1400" b="1" u="sng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언어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활용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0DEB85-A4AF-443A-2F71-2C410ADA7EB8}"/>
              </a:ext>
            </a:extLst>
          </p:cNvPr>
          <p:cNvSpPr txBox="1"/>
          <p:nvPr/>
        </p:nvSpPr>
        <p:spPr>
          <a:xfrm>
            <a:off x="1310832" y="2475227"/>
            <a:ext cx="257748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오케스트레이션 플랫폼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런타임 및 네트워킹 관리의 기본적인 기능 관리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DC42CE-6C54-B55A-B2A8-6797AE923EB6}"/>
              </a:ext>
            </a:extLst>
          </p:cNvPr>
          <p:cNvSpPr txBox="1"/>
          <p:nvPr/>
        </p:nvSpPr>
        <p:spPr>
          <a:xfrm>
            <a:off x="7931341" y="2477522"/>
            <a:ext cx="2577484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오케스트레이션 플랫폼</a:t>
            </a:r>
            <a:endParaRPr lang="en-US" altLang="ko-KR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스케일링 및 고성능과 안정성이      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 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요구되는 기능 관리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 개발을 위한 환경 구축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47804F-DECD-B653-1E6C-5029CFF366D8}"/>
              </a:ext>
            </a:extLst>
          </p:cNvPr>
          <p:cNvSpPr txBox="1"/>
          <p:nvPr/>
        </p:nvSpPr>
        <p:spPr>
          <a:xfrm>
            <a:off x="1314794" y="3350553"/>
            <a:ext cx="24584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게임서버 구축</a:t>
            </a:r>
            <a:endParaRPr lang="en-US" altLang="ko-KR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-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비실시간 통신 관리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-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스키마 구성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9FC96F-3198-6180-D7DD-27C4DEA6BB94}"/>
              </a:ext>
            </a:extLst>
          </p:cNvPr>
          <p:cNvSpPr txBox="1"/>
          <p:nvPr/>
        </p:nvSpPr>
        <p:spPr>
          <a:xfrm>
            <a:off x="7944839" y="3632417"/>
            <a:ext cx="245841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게임서버 구축</a:t>
            </a:r>
            <a:endParaRPr lang="en-US" altLang="ko-KR" sz="12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 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실시간 통신 관리</a:t>
            </a:r>
          </a:p>
        </p:txBody>
      </p:sp>
    </p:spTree>
    <p:extLst>
      <p:ext uri="{BB962C8B-B14F-4D97-AF65-F5344CB8AC3E}">
        <p14:creationId xmlns:p14="http://schemas.microsoft.com/office/powerpoint/2010/main" val="310185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4C59D-53B1-D9A9-3EB9-4C9457AB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A9A12A-6F37-B08E-320D-C72DBF17F81A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A61498-9473-6ABD-DEC8-73EE5913B6B0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F3DD24-55B1-6EB8-DDD9-5879B41B62DD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E5F1929-18B8-21CC-71C1-76C789F59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3865BD5-5BD3-55AA-AFD9-113AB093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ABF497-9CD8-7FC2-BF3C-8FF97955BA75}"/>
              </a:ext>
            </a:extLst>
          </p:cNvPr>
          <p:cNvCxnSpPr>
            <a:cxnSpLocks/>
          </p:cNvCxnSpPr>
          <p:nvPr/>
        </p:nvCxnSpPr>
        <p:spPr>
          <a:xfrm flipV="1">
            <a:off x="1290919" y="2195396"/>
            <a:ext cx="9256059" cy="1440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C14C63-DE1E-2160-EB1B-36F68EA9964F}"/>
              </a:ext>
            </a:extLst>
          </p:cNvPr>
          <p:cNvCxnSpPr/>
          <p:nvPr/>
        </p:nvCxnSpPr>
        <p:spPr>
          <a:xfrm>
            <a:off x="1600201" y="2210949"/>
            <a:ext cx="0" cy="49305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A9E84DA4-49D6-6DB9-9A7A-D0E02D747877}"/>
              </a:ext>
            </a:extLst>
          </p:cNvPr>
          <p:cNvSpPr/>
          <p:nvPr/>
        </p:nvSpPr>
        <p:spPr>
          <a:xfrm>
            <a:off x="1564201" y="2174948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CA649-5DD5-F0EC-44A4-26765D2524F8}"/>
              </a:ext>
            </a:extLst>
          </p:cNvPr>
          <p:cNvSpPr txBox="1"/>
          <p:nvPr/>
        </p:nvSpPr>
        <p:spPr>
          <a:xfrm>
            <a:off x="1341955" y="1942629"/>
            <a:ext cx="907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23.12</a:t>
            </a:r>
            <a:endParaRPr lang="ko-KR" altLang="en-US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0E3521D-D399-7ADE-2508-B31D4590AFB5}"/>
              </a:ext>
            </a:extLst>
          </p:cNvPr>
          <p:cNvCxnSpPr>
            <a:cxnSpLocks/>
            <a:stCxn id="18" idx="4"/>
            <a:endCxn id="69" idx="0"/>
          </p:cNvCxnSpPr>
          <p:nvPr/>
        </p:nvCxnSpPr>
        <p:spPr>
          <a:xfrm>
            <a:off x="2427706" y="2245799"/>
            <a:ext cx="8847" cy="195082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5E2AB97-652B-889A-0EBD-CB5BD0679083}"/>
              </a:ext>
            </a:extLst>
          </p:cNvPr>
          <p:cNvSpPr/>
          <p:nvPr/>
        </p:nvSpPr>
        <p:spPr>
          <a:xfrm>
            <a:off x="2391706" y="2173799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B83D6-C0BB-6336-A76D-692755BFAEC6}"/>
              </a:ext>
            </a:extLst>
          </p:cNvPr>
          <p:cNvSpPr txBox="1"/>
          <p:nvPr/>
        </p:nvSpPr>
        <p:spPr>
          <a:xfrm>
            <a:off x="2169460" y="1941480"/>
            <a:ext cx="907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24.01</a:t>
            </a:r>
            <a:endParaRPr lang="ko-KR" altLang="en-US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B2C53FB-802C-B2EA-8110-423C06A23B97}"/>
              </a:ext>
            </a:extLst>
          </p:cNvPr>
          <p:cNvCxnSpPr>
            <a:cxnSpLocks/>
            <a:stCxn id="21" idx="4"/>
            <a:endCxn id="73" idx="0"/>
          </p:cNvCxnSpPr>
          <p:nvPr/>
        </p:nvCxnSpPr>
        <p:spPr>
          <a:xfrm>
            <a:off x="3250022" y="2246947"/>
            <a:ext cx="1880" cy="52781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80E75BC1-71F6-8A80-DFEE-FACEAEBE8F93}"/>
              </a:ext>
            </a:extLst>
          </p:cNvPr>
          <p:cNvSpPr/>
          <p:nvPr/>
        </p:nvSpPr>
        <p:spPr>
          <a:xfrm>
            <a:off x="3214022" y="2174947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B3C78F-D782-1E7B-3732-0AE134A5139B}"/>
              </a:ext>
            </a:extLst>
          </p:cNvPr>
          <p:cNvSpPr txBox="1"/>
          <p:nvPr/>
        </p:nvSpPr>
        <p:spPr>
          <a:xfrm>
            <a:off x="2991776" y="1942628"/>
            <a:ext cx="907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24.02</a:t>
            </a:r>
            <a:endParaRPr lang="ko-KR" altLang="en-US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14B61B5-A35E-0B8E-9105-57A44DFB3D6A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4085557" y="2248096"/>
            <a:ext cx="13934" cy="1974053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B023995C-AF07-202D-CE8C-7BFBB230CB02}"/>
              </a:ext>
            </a:extLst>
          </p:cNvPr>
          <p:cNvSpPr/>
          <p:nvPr/>
        </p:nvSpPr>
        <p:spPr>
          <a:xfrm>
            <a:off x="4049557" y="2176096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838B05-48E6-4707-8914-131902390CCF}"/>
              </a:ext>
            </a:extLst>
          </p:cNvPr>
          <p:cNvSpPr txBox="1"/>
          <p:nvPr/>
        </p:nvSpPr>
        <p:spPr>
          <a:xfrm>
            <a:off x="3827311" y="1943777"/>
            <a:ext cx="907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24.03</a:t>
            </a:r>
            <a:endParaRPr lang="ko-KR" altLang="en-US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22BAB0B-8945-AE16-42DE-45D605789AA3}"/>
              </a:ext>
            </a:extLst>
          </p:cNvPr>
          <p:cNvCxnSpPr>
            <a:cxnSpLocks/>
            <a:stCxn id="30" idx="4"/>
            <a:endCxn id="91" idx="0"/>
          </p:cNvCxnSpPr>
          <p:nvPr/>
        </p:nvCxnSpPr>
        <p:spPr>
          <a:xfrm>
            <a:off x="5834739" y="2245800"/>
            <a:ext cx="2339" cy="47801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F82704-6D41-CF68-5469-876887A94CE7}"/>
              </a:ext>
            </a:extLst>
          </p:cNvPr>
          <p:cNvSpPr/>
          <p:nvPr/>
        </p:nvSpPr>
        <p:spPr>
          <a:xfrm>
            <a:off x="5798739" y="2173800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6B98DC-5A3C-D616-5498-009B0FCD98B4}"/>
              </a:ext>
            </a:extLst>
          </p:cNvPr>
          <p:cNvSpPr txBox="1"/>
          <p:nvPr/>
        </p:nvSpPr>
        <p:spPr>
          <a:xfrm>
            <a:off x="5576493" y="1941481"/>
            <a:ext cx="907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24.05</a:t>
            </a:r>
            <a:endParaRPr lang="ko-KR" altLang="en-US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9761EAC-56F5-5636-4432-C76C07B57ADA}"/>
              </a:ext>
            </a:extLst>
          </p:cNvPr>
          <p:cNvCxnSpPr>
            <a:cxnSpLocks/>
          </p:cNvCxnSpPr>
          <p:nvPr/>
        </p:nvCxnSpPr>
        <p:spPr>
          <a:xfrm>
            <a:off x="7622786" y="2210948"/>
            <a:ext cx="0" cy="1948676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955B5AA6-41E1-5C1B-72A6-FFC94DA3AC69}"/>
              </a:ext>
            </a:extLst>
          </p:cNvPr>
          <p:cNvSpPr/>
          <p:nvPr/>
        </p:nvSpPr>
        <p:spPr>
          <a:xfrm>
            <a:off x="7586786" y="2174947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63DC37-661A-F923-1DC9-CA0E43F95A79}"/>
              </a:ext>
            </a:extLst>
          </p:cNvPr>
          <p:cNvSpPr txBox="1"/>
          <p:nvPr/>
        </p:nvSpPr>
        <p:spPr>
          <a:xfrm>
            <a:off x="7364540" y="1942628"/>
            <a:ext cx="907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24.07</a:t>
            </a:r>
            <a:endParaRPr lang="ko-KR" altLang="en-US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A7D9039-A0C3-8F8E-B0C2-D67524217321}"/>
              </a:ext>
            </a:extLst>
          </p:cNvPr>
          <p:cNvCxnSpPr/>
          <p:nvPr/>
        </p:nvCxnSpPr>
        <p:spPr>
          <a:xfrm>
            <a:off x="9316636" y="2209800"/>
            <a:ext cx="0" cy="493059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C8F0873F-0331-9C37-132C-5A8ADCBE86BE}"/>
              </a:ext>
            </a:extLst>
          </p:cNvPr>
          <p:cNvSpPr/>
          <p:nvPr/>
        </p:nvSpPr>
        <p:spPr>
          <a:xfrm>
            <a:off x="9280636" y="2173799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745B17-8F1F-9BB0-D01F-1072F61DDF8C}"/>
              </a:ext>
            </a:extLst>
          </p:cNvPr>
          <p:cNvSpPr txBox="1"/>
          <p:nvPr/>
        </p:nvSpPr>
        <p:spPr>
          <a:xfrm>
            <a:off x="9058390" y="1941480"/>
            <a:ext cx="907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24.09</a:t>
            </a:r>
            <a:endParaRPr lang="ko-KR" altLang="en-US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785C9FF-7A9B-F310-1B78-C4F18D842BEA}"/>
              </a:ext>
            </a:extLst>
          </p:cNvPr>
          <p:cNvCxnSpPr>
            <a:cxnSpLocks/>
            <a:stCxn id="60" idx="4"/>
            <a:endCxn id="99" idx="0"/>
          </p:cNvCxnSpPr>
          <p:nvPr/>
        </p:nvCxnSpPr>
        <p:spPr>
          <a:xfrm>
            <a:off x="10207503" y="2245800"/>
            <a:ext cx="0" cy="1857636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9FF1DEBE-E218-7F42-B72A-601D0973608A}"/>
              </a:ext>
            </a:extLst>
          </p:cNvPr>
          <p:cNvSpPr/>
          <p:nvPr/>
        </p:nvSpPr>
        <p:spPr>
          <a:xfrm>
            <a:off x="10171503" y="2173800"/>
            <a:ext cx="72000" cy="7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A6F84C-2974-6D3B-1B16-10B094B76C34}"/>
              </a:ext>
            </a:extLst>
          </p:cNvPr>
          <p:cNvSpPr txBox="1"/>
          <p:nvPr/>
        </p:nvSpPr>
        <p:spPr>
          <a:xfrm>
            <a:off x="9949257" y="1941481"/>
            <a:ext cx="9075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24.10</a:t>
            </a:r>
            <a:endParaRPr lang="ko-KR" altLang="en-US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3BEF15-082A-628B-D16E-0C308BD17717}"/>
              </a:ext>
            </a:extLst>
          </p:cNvPr>
          <p:cNvSpPr txBox="1"/>
          <p:nvPr/>
        </p:nvSpPr>
        <p:spPr>
          <a:xfrm>
            <a:off x="1120916" y="2734855"/>
            <a:ext cx="9585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자료 조사 및 벤치 마킹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FE9C36-61E2-C314-359A-2A73A5007A56}"/>
              </a:ext>
            </a:extLst>
          </p:cNvPr>
          <p:cNvSpPr txBox="1"/>
          <p:nvPr/>
        </p:nvSpPr>
        <p:spPr>
          <a:xfrm>
            <a:off x="1662471" y="4196626"/>
            <a:ext cx="15481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쿠버네티스</a:t>
            </a:r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클러스터 구축을 통한</a:t>
            </a:r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 파악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197C790-C343-6CCD-B55B-AE80533D623B}"/>
              </a:ext>
            </a:extLst>
          </p:cNvPr>
          <p:cNvSpPr txBox="1"/>
          <p:nvPr/>
        </p:nvSpPr>
        <p:spPr>
          <a:xfrm>
            <a:off x="2445400" y="2774764"/>
            <a:ext cx="16130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요구사항 정의서 </a:t>
            </a:r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작성을 통한 기능 파악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23814C8-46D9-9330-98B4-CAB9B228FC5D}"/>
              </a:ext>
            </a:extLst>
          </p:cNvPr>
          <p:cNvSpPr txBox="1"/>
          <p:nvPr/>
        </p:nvSpPr>
        <p:spPr>
          <a:xfrm>
            <a:off x="3495685" y="4183853"/>
            <a:ext cx="2632634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오케스트레이션 플랫폼 구축</a:t>
            </a:r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컨테이너 생성 및 런타임 관리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테스트용 게임 서버 구축</a:t>
            </a:r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(Login Server, Asset Server)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6E119C-4A36-C45C-873E-52DE18266455}"/>
              </a:ext>
            </a:extLst>
          </p:cNvPr>
          <p:cNvSpPr txBox="1"/>
          <p:nvPr/>
        </p:nvSpPr>
        <p:spPr>
          <a:xfrm>
            <a:off x="4520761" y="2723810"/>
            <a:ext cx="2632634" cy="10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오케스트레이션 플랫폼 구축</a:t>
            </a:r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스케일링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네트워킹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테스트용 게임 서버 구축</a:t>
            </a:r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(Room Server, Game Server)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0BC0AF2-8727-321B-C857-C4B5FCC6DF2F}"/>
              </a:ext>
            </a:extLst>
          </p:cNvPr>
          <p:cNvSpPr txBox="1"/>
          <p:nvPr/>
        </p:nvSpPr>
        <p:spPr>
          <a:xfrm>
            <a:off x="6413370" y="4143777"/>
            <a:ext cx="2632634" cy="79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오케스트레이션 플랫폼 구축</a:t>
            </a:r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사용자 인터페이스 설계 및 구현</a:t>
            </a:r>
            <a:r>
              <a:rPr lang="en-US" altLang="ko-KR" sz="10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A4A64C-AD0F-D727-13CE-A26BBBF555DC}"/>
              </a:ext>
            </a:extLst>
          </p:cNvPr>
          <p:cNvSpPr txBox="1"/>
          <p:nvPr/>
        </p:nvSpPr>
        <p:spPr>
          <a:xfrm>
            <a:off x="8700278" y="2646329"/>
            <a:ext cx="1232715" cy="55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실증 및 테스트</a:t>
            </a:r>
            <a:endParaRPr lang="en-US" altLang="ko-KR" sz="105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2C6A8E-515F-1E4B-66D6-647705098285}"/>
              </a:ext>
            </a:extLst>
          </p:cNvPr>
          <p:cNvSpPr txBox="1"/>
          <p:nvPr/>
        </p:nvSpPr>
        <p:spPr>
          <a:xfrm>
            <a:off x="9591145" y="4103436"/>
            <a:ext cx="1232715" cy="31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수정 및 보완</a:t>
            </a:r>
            <a:r>
              <a:rPr lang="en-US" altLang="ko-KR" sz="105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endParaRPr lang="en-US" altLang="ko-KR" sz="10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DC24E-4B4E-22DC-9CB5-452BDF236844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part3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DE0C62-BDFE-1EFF-E544-D79A7D232213}"/>
              </a:ext>
            </a:extLst>
          </p:cNvPr>
          <p:cNvSpPr txBox="1"/>
          <p:nvPr/>
        </p:nvSpPr>
        <p:spPr>
          <a:xfrm>
            <a:off x="888646" y="209741"/>
            <a:ext cx="497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추진전략 및 기대효과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진행 계획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0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A74BD-3EF4-7526-626E-2BD873D2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36BF06-6EB7-1A12-B1E2-3704F416AA6E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5CFF8F-322D-8289-51DD-DBD823A8486B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FC049FA-38EF-DB3E-9E84-D7B78F8F078F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5AD102-BEE1-E445-D0A1-D14E8D41167C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part3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7F1242-1844-72CD-9937-2A7C72FBB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6AF7ECAB-ECB9-6BEF-750F-DAB9BB9E42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1BFE7C2-D49A-6095-6EE7-6D3C9E26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06" y="1133817"/>
            <a:ext cx="10802910" cy="4920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직관적인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GUI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기반 도구 제공을 통한 시스템 모니터링 및 관리가 가능하여 개발자의 작업 부담을 줄이고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생산성을 향상시킬 것으로 기대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특허 및 실용신안 출원을 통해 개발된 기술의 지적 재산권을 확보함으로써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기술적 리더십을 확립하고 장기적인 사업화 기반 마련 가능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컨테이너화 및 오케스트레이션 기술 교육 자료로 활용하여 실습 중심의 학습을 통해 학생들에게 인프라 관리 기술을 가르치는데 유용한 도구가 될 수 있을 것으로 기대함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40A520D-C00F-D54B-71C9-64214637972A}"/>
              </a:ext>
            </a:extLst>
          </p:cNvPr>
          <p:cNvSpPr/>
          <p:nvPr/>
        </p:nvSpPr>
        <p:spPr>
          <a:xfrm>
            <a:off x="8181246" y="2810596"/>
            <a:ext cx="2087825" cy="193621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6412BD2-3964-D956-1A6A-C46B867E0C46}"/>
              </a:ext>
            </a:extLst>
          </p:cNvPr>
          <p:cNvSpPr/>
          <p:nvPr/>
        </p:nvSpPr>
        <p:spPr>
          <a:xfrm>
            <a:off x="9455380" y="3938829"/>
            <a:ext cx="2087825" cy="1936216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2CA09-535A-D49C-F6D9-0898360950DF}"/>
              </a:ext>
            </a:extLst>
          </p:cNvPr>
          <p:cNvSpPr txBox="1"/>
          <p:nvPr/>
        </p:nvSpPr>
        <p:spPr>
          <a:xfrm>
            <a:off x="888646" y="209741"/>
            <a:ext cx="578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추진전략 및 기대효과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기대효과 및 활용방안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443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A74BD-3EF4-7526-626E-2BD873D2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36BF06-6EB7-1A12-B1E2-3704F416AA6E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5CFF8F-322D-8289-51DD-DBD823A8486B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FC049FA-38EF-DB3E-9E84-D7B78F8F078F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478473-9519-1A6F-E3D2-6439E3B85B07}"/>
              </a:ext>
            </a:extLst>
          </p:cNvPr>
          <p:cNvSpPr txBox="1"/>
          <p:nvPr/>
        </p:nvSpPr>
        <p:spPr>
          <a:xfrm>
            <a:off x="287067" y="194286"/>
            <a:ext cx="497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참고문헌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7F1242-1844-72CD-9937-2A7C72FBB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6AF7ECAB-ECB9-6BEF-750F-DAB9BB9E4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9EDF03-0DB2-F212-0C64-652693F7BBC0}"/>
              </a:ext>
            </a:extLst>
          </p:cNvPr>
          <p:cNvSpPr txBox="1"/>
          <p:nvPr/>
        </p:nvSpPr>
        <p:spPr>
          <a:xfrm>
            <a:off x="327860" y="1022137"/>
            <a:ext cx="10821403" cy="1594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[1]P. Sharma, et al., “Containers and virtual machines at scale: A comparative study,” in Proc. 17th Int. Middleware Conf. ACM, Trento, Italy, Nov. 2016</a:t>
            </a:r>
          </a:p>
          <a:p>
            <a:pPr marL="23241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[2]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최원석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정혜진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나연묵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(2019).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기반 클러스터 환경에서 효율적인 자원관리를 위한 오케스트레이션 방법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한국차세대컴퓨팅학회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논문지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15(2), 71-78.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3241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[3]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박영기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양현식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김영한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(2019).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네트워킹 기술의 성능비교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한국통신학회논문지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44(1), 158-170, 10.7840/kics.2019.44.1.158</a:t>
            </a:r>
          </a:p>
          <a:p>
            <a:pPr marL="23241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[4]</a:t>
            </a:r>
            <a:r>
              <a:rPr lang="en-US" altLang="ko-KR" sz="1100" b="1" kern="0" spc="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RedHat.What</a:t>
            </a:r>
            <a:r>
              <a:rPr lang="en-US" altLang="ko-KR" sz="1100" b="1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is </a:t>
            </a:r>
            <a:r>
              <a:rPr lang="en-US" altLang="ko-KR" sz="1100" b="1" kern="0" spc="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Kubernetes?Retrievedfrom</a:t>
            </a:r>
            <a:r>
              <a:rPr lang="en-US" altLang="ko-KR" sz="1100" b="1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https://www.redhat.com/ko/topics/containers/what</a:t>
            </a:r>
          </a:p>
          <a:p>
            <a:pPr marL="23241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[5]</a:t>
            </a:r>
            <a:r>
              <a:rPr lang="en-US" altLang="ko-KR" sz="1100" kern="0" spc="0" dirty="0" err="1">
                <a:solidFill>
                  <a:srgbClr val="000000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kubernetes:</a:t>
            </a:r>
            <a:r>
              <a:rPr lang="en-US" altLang="ko-KR" sz="1100" u="sng" kern="0" spc="0" dirty="0" err="1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4"/>
              </a:rPr>
              <a:t>https</a:t>
            </a:r>
            <a:r>
              <a:rPr lang="en-US" altLang="ko-KR" sz="11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4"/>
              </a:rPr>
              <a:t>://github.com/</a:t>
            </a:r>
            <a:r>
              <a:rPr lang="en-US" altLang="ko-KR" sz="1100" u="sng" kern="0" spc="0" dirty="0" err="1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4"/>
              </a:rPr>
              <a:t>kubernetes</a:t>
            </a:r>
            <a:r>
              <a:rPr lang="en-US" altLang="ko-KR" sz="11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4"/>
              </a:rPr>
              <a:t>/</a:t>
            </a:r>
            <a:r>
              <a:rPr lang="en-US" altLang="ko-KR" sz="1100" u="sng" kern="0" spc="0" dirty="0" err="1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G마켓 산스 Medium" panose="02000000000000000000" pitchFamily="50" charset="-127"/>
                <a:ea typeface="G마켓 산스 Medium" panose="02000000000000000000" pitchFamily="50" charset="-127"/>
                <a:hlinkClick r:id="rId4"/>
              </a:rPr>
              <a:t>kubernetes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847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0CB826-8E1D-2140-F71C-71232027F601}"/>
              </a:ext>
            </a:extLst>
          </p:cNvPr>
          <p:cNvSpPr/>
          <p:nvPr/>
        </p:nvSpPr>
        <p:spPr>
          <a:xfrm rot="2904700">
            <a:off x="8519169" y="5196563"/>
            <a:ext cx="4770498" cy="70517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BCC5094-2B17-6615-D55C-0C66CC2EB173}"/>
              </a:ext>
            </a:extLst>
          </p:cNvPr>
          <p:cNvSpPr/>
          <p:nvPr/>
        </p:nvSpPr>
        <p:spPr>
          <a:xfrm>
            <a:off x="7755956" y="2066436"/>
            <a:ext cx="3240000" cy="3240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2E224A"/>
              </a:solidFill>
              <a:latin typeface="+mj-l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5D43961-9648-F7AA-FA21-BF99D9A48EB4}"/>
              </a:ext>
            </a:extLst>
          </p:cNvPr>
          <p:cNvSpPr/>
          <p:nvPr/>
        </p:nvSpPr>
        <p:spPr>
          <a:xfrm>
            <a:off x="7932882" y="2246434"/>
            <a:ext cx="2880000" cy="2880000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2E224A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107612-370C-F932-3306-836923CA635E}"/>
              </a:ext>
            </a:extLst>
          </p:cNvPr>
          <p:cNvSpPr/>
          <p:nvPr/>
        </p:nvSpPr>
        <p:spPr>
          <a:xfrm>
            <a:off x="-25999" y="0"/>
            <a:ext cx="17636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8D6C7-141A-9107-C439-00F16F9A4A6D}"/>
              </a:ext>
            </a:extLst>
          </p:cNvPr>
          <p:cNvSpPr txBox="1"/>
          <p:nvPr/>
        </p:nvSpPr>
        <p:spPr>
          <a:xfrm>
            <a:off x="1201395" y="2353661"/>
            <a:ext cx="2946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2024.03.13</a:t>
            </a:r>
            <a:endParaRPr lang="ko-KR" altLang="en-US" sz="1600" b="1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047125-3454-99D0-5FD2-93153D9C0787}"/>
              </a:ext>
            </a:extLst>
          </p:cNvPr>
          <p:cNvSpPr/>
          <p:nvPr/>
        </p:nvSpPr>
        <p:spPr>
          <a:xfrm>
            <a:off x="1159134" y="2629032"/>
            <a:ext cx="6383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200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감사합니다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A4A35B-1A71-6010-3CB2-FC5F7F4D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14" name="그림 13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EC54042-882C-C16A-EE2B-FB45A6ABCD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8438162" y="2888666"/>
            <a:ext cx="1869440" cy="154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00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4C59D-53B1-D9A9-3EB9-4C9457AB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A9A12A-6F37-B08E-320D-C72DBF17F81A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A61498-9473-6ABD-DEC8-73EE5913B6B0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F3DD24-55B1-6EB8-DDD9-5879B41B62DD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65D758-AE4F-B794-9C32-CC3CB8E2C6E0}"/>
              </a:ext>
            </a:extLst>
          </p:cNvPr>
          <p:cNvSpPr txBox="1"/>
          <p:nvPr/>
        </p:nvSpPr>
        <p:spPr>
          <a:xfrm>
            <a:off x="295088" y="229914"/>
            <a:ext cx="497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부록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5F1929-18B8-21CC-71C1-76C789F59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3865BD5-5BD3-55AA-AFD9-113AB093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ECD337B-C0AC-2665-2045-73231482C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06" y="1151949"/>
            <a:ext cx="10802910" cy="49207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벤치마킹 세부사항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관리 플랫폼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(1)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66E4E-FA7D-0B7F-FABD-3436F7288212}"/>
              </a:ext>
            </a:extLst>
          </p:cNvPr>
          <p:cNvSpPr txBox="1"/>
          <p:nvPr/>
        </p:nvSpPr>
        <p:spPr>
          <a:xfrm>
            <a:off x="782756" y="6448204"/>
            <a:ext cx="99471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https://docs.google.com/spreadsheets/d/1amyw_xwZkcxekMvaCjDMBdQAjDdspS5_z_77-dF09Eg/edit#gid=0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150AA97-B20B-E88C-A344-F49C30D8A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334001"/>
              </p:ext>
            </p:extLst>
          </p:nvPr>
        </p:nvGraphicFramePr>
        <p:xfrm>
          <a:off x="794084" y="1688747"/>
          <a:ext cx="10387263" cy="3878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9838">
                  <a:extLst>
                    <a:ext uri="{9D8B030D-6E8A-4147-A177-3AD203B41FA5}">
                      <a16:colId xmlns:a16="http://schemas.microsoft.com/office/drawing/2014/main" val="348329116"/>
                    </a:ext>
                  </a:extLst>
                </a:gridCol>
                <a:gridCol w="3289645">
                  <a:extLst>
                    <a:ext uri="{9D8B030D-6E8A-4147-A177-3AD203B41FA5}">
                      <a16:colId xmlns:a16="http://schemas.microsoft.com/office/drawing/2014/main" val="353238102"/>
                    </a:ext>
                  </a:extLst>
                </a:gridCol>
                <a:gridCol w="3188890">
                  <a:extLst>
                    <a:ext uri="{9D8B030D-6E8A-4147-A177-3AD203B41FA5}">
                      <a16:colId xmlns:a16="http://schemas.microsoft.com/office/drawing/2014/main" val="678167931"/>
                    </a:ext>
                  </a:extLst>
                </a:gridCol>
                <a:gridCol w="3188890">
                  <a:extLst>
                    <a:ext uri="{9D8B030D-6E8A-4147-A177-3AD203B41FA5}">
                      <a16:colId xmlns:a16="http://schemas.microsoft.com/office/drawing/2014/main" val="3171736971"/>
                    </a:ext>
                  </a:extLst>
                </a:gridCol>
              </a:tblGrid>
              <a:tr h="80453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Amazon Elastic Container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Service(Amazon ECS)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Amazon Elastic Kubernetes</a:t>
                      </a:r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Service(Amazon EKS)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Azure Kubernetes Service(AKS)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98621"/>
                  </a:ext>
                </a:extLst>
              </a:tr>
              <a:tr h="1024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정의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Docker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컨테이너 지원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Amazon EC2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인스턴스 클러스터에서 응용 프로그램 실행 가능한 컨테이너 관리 서비스</a:t>
                      </a:r>
                      <a:endParaRPr lang="ko-KR" altLang="en-US" sz="12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쿠버네티스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응용 프로그램 및 관리 인프라를 실행하기 위한 컨테이너 오케스트레이션</a:t>
                      </a:r>
                      <a:endParaRPr lang="ko-KR" altLang="en-US" sz="12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쿠버네티스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서비스를 사용하여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컨테이너화된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 어플리케이션 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쉬운 배포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관리 가능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258125"/>
                  </a:ext>
                </a:extLst>
              </a:tr>
              <a:tr h="1024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장점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k8s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보다 간단한 개념 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AWS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서비스에서의 통합 간편</a:t>
                      </a:r>
                      <a:endParaRPr lang="ko-KR" altLang="en-US" sz="12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계획적으로 애플리케이션을 격리함으로써 보안 성능을 향상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쿠버네티스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Control Plane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설치 및 운영없이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AWS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에서 관리 가능</a:t>
                      </a:r>
                      <a:endParaRPr lang="ko-KR" altLang="en-US" sz="12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완성된 클러스터 제공으로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편리한 유지보수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Azure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Master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관리로 개발자의 부담 낮춤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Node Scaling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의 자동화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138233"/>
                  </a:ext>
                </a:extLst>
              </a:tr>
              <a:tr h="1024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단점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사용량에 따라 비용 발생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제품에 종속</a:t>
                      </a:r>
                      <a:endParaRPr lang="ko-KR" altLang="en-US" sz="12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사용량에 따라 비용 발생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제품에 종속</a:t>
                      </a:r>
                      <a:endParaRPr lang="ko-KR" altLang="en-US" sz="12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사용량에 따라 비용 발생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AWS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제품에 종속</a:t>
                      </a:r>
                      <a:endParaRPr lang="ko-KR" altLang="en-US" sz="12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06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28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4C59D-53B1-D9A9-3EB9-4C9457AB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A9A12A-6F37-B08E-320D-C72DBF17F81A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A61498-9473-6ABD-DEC8-73EE5913B6B0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F3DD24-55B1-6EB8-DDD9-5879B41B62DD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65D758-AE4F-B794-9C32-CC3CB8E2C6E0}"/>
              </a:ext>
            </a:extLst>
          </p:cNvPr>
          <p:cNvSpPr txBox="1"/>
          <p:nvPr/>
        </p:nvSpPr>
        <p:spPr>
          <a:xfrm>
            <a:off x="295088" y="229914"/>
            <a:ext cx="497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부록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5F1929-18B8-21CC-71C1-76C789F59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3865BD5-5BD3-55AA-AFD9-113AB093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ECD337B-C0AC-2665-2045-73231482C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07" y="1161116"/>
            <a:ext cx="10802910" cy="49207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벤치마킹 세부사항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_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관리 플랫폼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(2)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66E4E-FA7D-0B7F-FABD-3436F7288212}"/>
              </a:ext>
            </a:extLst>
          </p:cNvPr>
          <p:cNvSpPr txBox="1"/>
          <p:nvPr/>
        </p:nvSpPr>
        <p:spPr>
          <a:xfrm>
            <a:off x="782756" y="6448204"/>
            <a:ext cx="99471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https://docs.google.com/spreadsheets/d/1amyw_xwZkcxekMvaCjDMBdQAjDdspS5_z_77-dF09Eg/edit#gid=0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9C57F82-9834-1158-CA38-825DD3717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78267"/>
              </p:ext>
            </p:extLst>
          </p:nvPr>
        </p:nvGraphicFramePr>
        <p:xfrm>
          <a:off x="794083" y="1688747"/>
          <a:ext cx="10387263" cy="390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363">
                  <a:extLst>
                    <a:ext uri="{9D8B030D-6E8A-4147-A177-3AD203B41FA5}">
                      <a16:colId xmlns:a16="http://schemas.microsoft.com/office/drawing/2014/main" val="348329116"/>
                    </a:ext>
                  </a:extLst>
                </a:gridCol>
                <a:gridCol w="3273767">
                  <a:extLst>
                    <a:ext uri="{9D8B030D-6E8A-4147-A177-3AD203B41FA5}">
                      <a16:colId xmlns:a16="http://schemas.microsoft.com/office/drawing/2014/main" val="353238102"/>
                    </a:ext>
                  </a:extLst>
                </a:gridCol>
                <a:gridCol w="3173500">
                  <a:extLst>
                    <a:ext uri="{9D8B030D-6E8A-4147-A177-3AD203B41FA5}">
                      <a16:colId xmlns:a16="http://schemas.microsoft.com/office/drawing/2014/main" val="678167931"/>
                    </a:ext>
                  </a:extLst>
                </a:gridCol>
                <a:gridCol w="3223633">
                  <a:extLst>
                    <a:ext uri="{9D8B030D-6E8A-4147-A177-3AD203B41FA5}">
                      <a16:colId xmlns:a16="http://schemas.microsoft.com/office/drawing/2014/main" val="2702438661"/>
                    </a:ext>
                  </a:extLst>
                </a:gridCol>
              </a:tblGrid>
              <a:tr h="7137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Rancher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Portainer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CE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Harshicorp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nomad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98621"/>
                  </a:ext>
                </a:extLst>
              </a:tr>
              <a:tr h="1065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정의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쿠버네티스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업그레이드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백업 및 배포 가능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kubernetes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환경을 지원할 수 있는 멀티 클러스터 컨테이너 관리 플랫폼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쉽게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도커를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 배포하고 구성할 때 사용하는 웹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기반 관리 툴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클라우드 플랫폼에서 컨테이너 대규모 배포 및 관리 가능한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오케스트레이터</a:t>
                      </a:r>
                      <a:endParaRPr lang="ko-KR" altLang="en-US" sz="12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258125"/>
                  </a:ext>
                </a:extLst>
              </a:tr>
              <a:tr h="1065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장점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자체적인 일반 계정 시스템 보유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앱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카달로그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 지원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지표 기반의 모든 클러스터 관리 가능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도커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 환경을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GUI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로 보여줌으로써 간편한 사용 가능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작업스케쥴링에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 중점 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구조적 단순함</a:t>
                      </a:r>
                      <a:endParaRPr lang="ko-KR" altLang="en-US" sz="12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138233"/>
                  </a:ext>
                </a:extLst>
              </a:tr>
              <a:tr h="1065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단점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많은 서버 리소스 요구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쿠버네티스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 관리 중점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대규모 컨테이너 배포에 부적합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특정 기능이나 확장성 측면에서 제한적 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+mn-cs"/>
                        </a:rPr>
                        <a:t>유료 구독 필요</a:t>
                      </a:r>
                      <a:endParaRPr lang="ko-KR" altLang="en-US" sz="1200" b="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06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932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5921615B-A317-3D5D-D86F-097835D5A33E}"/>
              </a:ext>
            </a:extLst>
          </p:cNvPr>
          <p:cNvSpPr/>
          <p:nvPr/>
        </p:nvSpPr>
        <p:spPr>
          <a:xfrm>
            <a:off x="1583973" y="2208640"/>
            <a:ext cx="904222" cy="4254500"/>
          </a:xfrm>
          <a:prstGeom prst="rect">
            <a:avLst/>
          </a:prstGeom>
          <a:solidFill>
            <a:schemeClr val="bg2">
              <a:lumMod val="75000"/>
            </a:schemeClr>
          </a:solidFill>
          <a:ln w="76200" cap="flat">
            <a:noFill/>
            <a:prstDash val="solid"/>
            <a:miter/>
          </a:ln>
          <a:effectLst>
            <a:softEdge rad="3175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rgbClr val="2E224A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F42467B-75D3-A4AC-6113-E6A92EA2D00C}"/>
              </a:ext>
            </a:extLst>
          </p:cNvPr>
          <p:cNvSpPr/>
          <p:nvPr/>
        </p:nvSpPr>
        <p:spPr>
          <a:xfrm>
            <a:off x="587573" y="1301941"/>
            <a:ext cx="2880000" cy="2880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76200" cap="flat">
            <a:noFill/>
            <a:prstDash val="solid"/>
            <a:miter/>
          </a:ln>
          <a:effectLst>
            <a:softEdge rad="3175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rgbClr val="2E224A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02003A8-F183-D287-DDB3-8A43125A62F8}"/>
              </a:ext>
            </a:extLst>
          </p:cNvPr>
          <p:cNvSpPr/>
          <p:nvPr/>
        </p:nvSpPr>
        <p:spPr>
          <a:xfrm>
            <a:off x="776084" y="1483055"/>
            <a:ext cx="2520000" cy="2520000"/>
          </a:xfrm>
          <a:prstGeom prst="ellipse">
            <a:avLst/>
          </a:prstGeom>
          <a:solidFill>
            <a:schemeClr val="bg1"/>
          </a:solidFill>
          <a:ln w="76200" cap="flat">
            <a:noFill/>
            <a:prstDash val="solid"/>
            <a:miter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2E224A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2325C46-E57C-2346-A0BE-89150CABB2EB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23048A51-547B-F40B-E7A4-BD8BF9792452}"/>
              </a:ext>
            </a:extLst>
          </p:cNvPr>
          <p:cNvSpPr/>
          <p:nvPr/>
        </p:nvSpPr>
        <p:spPr>
          <a:xfrm>
            <a:off x="5085407" y="1172863"/>
            <a:ext cx="904222" cy="933086"/>
          </a:xfrm>
          <a:prstGeom prst="ellipse">
            <a:avLst/>
          </a:prstGeom>
          <a:solidFill>
            <a:schemeClr val="bg2">
              <a:lumMod val="9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2E224A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B28E05-C92C-2D24-CE92-8A06AB806C57}"/>
              </a:ext>
            </a:extLst>
          </p:cNvPr>
          <p:cNvGrpSpPr/>
          <p:nvPr/>
        </p:nvGrpSpPr>
        <p:grpSpPr>
          <a:xfrm>
            <a:off x="5412480" y="1457706"/>
            <a:ext cx="250076" cy="344134"/>
            <a:chOff x="3471472" y="902398"/>
            <a:chExt cx="295275" cy="393763"/>
          </a:xfrm>
          <a:solidFill>
            <a:schemeClr val="bg1"/>
          </a:solidFill>
          <a:effectLst/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24E0216-6E54-DBAD-7370-DB1991B57C59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8C297E7-C5FB-BFAC-28AF-46232C4BA25D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961531A-2F10-C268-807F-F0056C2964E6}"/>
              </a:ext>
            </a:extLst>
          </p:cNvPr>
          <p:cNvSpPr txBox="1"/>
          <p:nvPr/>
        </p:nvSpPr>
        <p:spPr>
          <a:xfrm>
            <a:off x="6202940" y="1540419"/>
            <a:ext cx="3937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개발 배경</a:t>
            </a:r>
            <a:endParaRPr lang="en-US" altLang="ko-KR" sz="11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  <a:p>
            <a:pPr marL="228600" indent="-228600">
              <a:buAutoNum type="arabicParenR"/>
            </a:pP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현재 기술 상황 및 한계</a:t>
            </a:r>
            <a:endParaRPr lang="en-US" altLang="ko-KR" sz="11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716ACD-CC6A-5ECD-4C62-65D7DA92A0AA}"/>
              </a:ext>
            </a:extLst>
          </p:cNvPr>
          <p:cNvSpPr/>
          <p:nvPr/>
        </p:nvSpPr>
        <p:spPr>
          <a:xfrm>
            <a:off x="6202938" y="1173651"/>
            <a:ext cx="3929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개발 배경 및 필요성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425A250-9E60-526E-A25F-F10656C05695}"/>
              </a:ext>
            </a:extLst>
          </p:cNvPr>
          <p:cNvSpPr/>
          <p:nvPr/>
        </p:nvSpPr>
        <p:spPr>
          <a:xfrm>
            <a:off x="5130111" y="2623716"/>
            <a:ext cx="904222" cy="933086"/>
          </a:xfrm>
          <a:prstGeom prst="ellipse">
            <a:avLst/>
          </a:prstGeom>
          <a:solidFill>
            <a:schemeClr val="bg2">
              <a:lumMod val="9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2E224A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E3A0A3B-FA39-0A7D-8865-AB36DE781085}"/>
              </a:ext>
            </a:extLst>
          </p:cNvPr>
          <p:cNvGrpSpPr/>
          <p:nvPr/>
        </p:nvGrpSpPr>
        <p:grpSpPr>
          <a:xfrm>
            <a:off x="5409663" y="2910667"/>
            <a:ext cx="318614" cy="337268"/>
            <a:chOff x="2772242" y="1560385"/>
            <a:chExt cx="376198" cy="385905"/>
          </a:xfrm>
          <a:solidFill>
            <a:schemeClr val="bg1"/>
          </a:solidFill>
          <a:effectLst/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95CD09B-9503-FFCC-0B76-541FE0E7AD2A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958B3832-B6B5-0FA4-0A83-48952E8A8BE6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8CDBDEBC-9D6D-F38E-5062-425B22053FE0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196C11E-2D7D-9382-F02A-C343C52C2F6F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34675AC-41A3-6AA2-ECD2-278D56B0895F}"/>
              </a:ext>
            </a:extLst>
          </p:cNvPr>
          <p:cNvSpPr txBox="1"/>
          <p:nvPr/>
        </p:nvSpPr>
        <p:spPr>
          <a:xfrm>
            <a:off x="6247644" y="2993048"/>
            <a:ext cx="3937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요구사항 정의서</a:t>
            </a:r>
            <a:endParaRPr lang="en-US" altLang="ko-KR" sz="11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  <a:p>
            <a:pPr marL="228600" indent="-228600">
              <a:buAutoNum type="arabicParenR"/>
            </a:pP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시스템 구조도</a:t>
            </a:r>
            <a:endParaRPr lang="en-US" altLang="ko-KR" sz="11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  <a:p>
            <a:pPr marL="228600" indent="-228600">
              <a:buAutoNum type="arabicParenR"/>
            </a:pP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응용 분야</a:t>
            </a:r>
            <a:endParaRPr lang="en-US" altLang="ko-KR" sz="11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  <a:p>
            <a:endParaRPr lang="ko-KR" altLang="en-US" sz="11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FAB9986-DDE4-307C-35D4-25A92B275739}"/>
              </a:ext>
            </a:extLst>
          </p:cNvPr>
          <p:cNvSpPr/>
          <p:nvPr/>
        </p:nvSpPr>
        <p:spPr>
          <a:xfrm>
            <a:off x="6247644" y="2623716"/>
            <a:ext cx="3929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개발 계획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D8ACD28-E66A-E9B9-A67C-DA350F3FCC5D}"/>
              </a:ext>
            </a:extLst>
          </p:cNvPr>
          <p:cNvSpPr/>
          <p:nvPr/>
        </p:nvSpPr>
        <p:spPr>
          <a:xfrm>
            <a:off x="5130111" y="3951221"/>
            <a:ext cx="904222" cy="933086"/>
          </a:xfrm>
          <a:prstGeom prst="ellipse">
            <a:avLst/>
          </a:prstGeom>
          <a:solidFill>
            <a:schemeClr val="bg2">
              <a:lumMod val="9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rgbClr val="2E224A"/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AE7BA48-DBF5-CEA5-15C5-B72DD06BC759}"/>
              </a:ext>
            </a:extLst>
          </p:cNvPr>
          <p:cNvGrpSpPr/>
          <p:nvPr/>
        </p:nvGrpSpPr>
        <p:grpSpPr>
          <a:xfrm>
            <a:off x="5416849" y="4247111"/>
            <a:ext cx="330746" cy="341304"/>
            <a:chOff x="752656" y="1562597"/>
            <a:chExt cx="390525" cy="390525"/>
          </a:xfrm>
          <a:solidFill>
            <a:schemeClr val="bg1"/>
          </a:solidFill>
          <a:effectLst/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2458B1A9-0DB9-31B1-7679-044B1E423921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0B1A568-8CDE-4301-F941-BED2BD582812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8D61853-FFF7-4232-34C4-EA9CAFFD4A70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4E060E7-1DAC-ED70-3617-FE62388D83DA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42E283E0-F953-C39C-BBFC-FA1F8555C0AD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>
                <a:latin typeface="Poppins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F6A8B7-38DF-2B9F-C309-6DE5B5518371}"/>
              </a:ext>
            </a:extLst>
          </p:cNvPr>
          <p:cNvSpPr/>
          <p:nvPr/>
        </p:nvSpPr>
        <p:spPr>
          <a:xfrm>
            <a:off x="6256177" y="3997275"/>
            <a:ext cx="3929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추진전략 및 기대효과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4B099D-D44E-487F-67FD-1970E67E3704}"/>
              </a:ext>
            </a:extLst>
          </p:cNvPr>
          <p:cNvSpPr txBox="1"/>
          <p:nvPr/>
        </p:nvSpPr>
        <p:spPr>
          <a:xfrm>
            <a:off x="563725" y="2479561"/>
            <a:ext cx="294471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36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목 차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292F592-97A5-2A9F-DB20-90C3F924A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CE81BF5-8062-12D3-8F7C-9F7D57682BD4}"/>
              </a:ext>
            </a:extLst>
          </p:cNvPr>
          <p:cNvSpPr txBox="1"/>
          <p:nvPr/>
        </p:nvSpPr>
        <p:spPr>
          <a:xfrm>
            <a:off x="1864991" y="1525069"/>
            <a:ext cx="4511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90000"/>
                  </a:schemeClr>
                </a:solidFill>
              </a:rPr>
              <a:t>N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444D0A-EAAD-9D51-8935-7BCEC3C1AE32}"/>
              </a:ext>
            </a:extLst>
          </p:cNvPr>
          <p:cNvSpPr txBox="1"/>
          <p:nvPr/>
        </p:nvSpPr>
        <p:spPr>
          <a:xfrm>
            <a:off x="789841" y="2557275"/>
            <a:ext cx="4511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90000"/>
                  </a:schemeClr>
                </a:solidFill>
              </a:rPr>
              <a:t>W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9CCE92-ACBC-79AE-9EFA-38878D97B891}"/>
              </a:ext>
            </a:extLst>
          </p:cNvPr>
          <p:cNvSpPr txBox="1"/>
          <p:nvPr/>
        </p:nvSpPr>
        <p:spPr>
          <a:xfrm>
            <a:off x="2968554" y="2557275"/>
            <a:ext cx="4511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90000"/>
                  </a:schemeClr>
                </a:solidFill>
              </a:rPr>
              <a:t>E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5BECEF-84BD-5E80-6536-D782A9D39BEB}"/>
              </a:ext>
            </a:extLst>
          </p:cNvPr>
          <p:cNvSpPr txBox="1"/>
          <p:nvPr/>
        </p:nvSpPr>
        <p:spPr>
          <a:xfrm>
            <a:off x="1864991" y="3606177"/>
            <a:ext cx="4511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90000"/>
                  </a:schemeClr>
                </a:solidFill>
              </a:rPr>
              <a:t>S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1" name="순서도: 추출 60">
            <a:extLst>
              <a:ext uri="{FF2B5EF4-FFF2-40B4-BE49-F238E27FC236}">
                <a16:creationId xmlns:a16="http://schemas.microsoft.com/office/drawing/2014/main" id="{AF85F998-9053-4FC0-5E64-50DA3D2D4772}"/>
              </a:ext>
            </a:extLst>
          </p:cNvPr>
          <p:cNvSpPr/>
          <p:nvPr/>
        </p:nvSpPr>
        <p:spPr>
          <a:xfrm>
            <a:off x="1930400" y="1991360"/>
            <a:ext cx="227584" cy="488201"/>
          </a:xfrm>
          <a:prstGeom prst="flowChartExtra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추출 61">
            <a:extLst>
              <a:ext uri="{FF2B5EF4-FFF2-40B4-BE49-F238E27FC236}">
                <a16:creationId xmlns:a16="http://schemas.microsoft.com/office/drawing/2014/main" id="{50A3BFC9-B2A7-AFA7-FEE1-8F16F2C7E2E3}"/>
              </a:ext>
            </a:extLst>
          </p:cNvPr>
          <p:cNvSpPr/>
          <p:nvPr/>
        </p:nvSpPr>
        <p:spPr>
          <a:xfrm rot="10800000">
            <a:off x="1930400" y="3125481"/>
            <a:ext cx="227584" cy="488201"/>
          </a:xfrm>
          <a:prstGeom prst="flowChartExtra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F98077-4E87-5DEF-9F09-A094D50C93F5}"/>
              </a:ext>
            </a:extLst>
          </p:cNvPr>
          <p:cNvSpPr txBox="1"/>
          <p:nvPr/>
        </p:nvSpPr>
        <p:spPr>
          <a:xfrm>
            <a:off x="6256177" y="4352829"/>
            <a:ext cx="3937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추진전략</a:t>
            </a:r>
            <a:endParaRPr lang="en-US" altLang="ko-KR" sz="11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  <a:p>
            <a:pPr marL="228600" indent="-228600">
              <a:buAutoNum type="arabicParenR"/>
            </a:pP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역할분담</a:t>
            </a:r>
            <a:endParaRPr lang="en-US" altLang="ko-KR" sz="11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  <a:p>
            <a:pPr marL="228600" indent="-228600">
              <a:buAutoNum type="arabicParenR"/>
            </a:pP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진행계획</a:t>
            </a:r>
            <a:endParaRPr lang="en-US" altLang="ko-KR" sz="1100" dirty="0">
              <a:latin typeface="G마켓 산스 Medium" panose="02000000000000000000" pitchFamily="50" charset="-127"/>
              <a:ea typeface="G마켓 산스 Medium" panose="02000000000000000000" pitchFamily="50" charset="-127"/>
              <a:cs typeface="Poppins Black" panose="00000A00000000000000" pitchFamily="2" charset="0"/>
            </a:endParaRPr>
          </a:p>
          <a:p>
            <a:pPr marL="228600" indent="-228600">
              <a:buAutoNum type="arabicParenR"/>
            </a:pPr>
            <a:r>
              <a:rPr lang="ko-KR" altLang="en-US" sz="110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Poppins Black" panose="00000A00000000000000" pitchFamily="2" charset="0"/>
              </a:rPr>
              <a:t>기대효과 및 활용방안</a:t>
            </a:r>
          </a:p>
        </p:txBody>
      </p:sp>
    </p:spTree>
    <p:extLst>
      <p:ext uri="{BB962C8B-B14F-4D97-AF65-F5344CB8AC3E}">
        <p14:creationId xmlns:p14="http://schemas.microsoft.com/office/powerpoint/2010/main" val="161186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D0D55-4F2C-F959-09B3-53DEC7F8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5C8157-EA91-A059-FF45-7A29260B3340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0042DF-D81C-1238-5092-16C05AE454E6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0C5322-7743-1DFC-D006-815B3E380CF6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92DB0F-034C-0330-4BA7-71E44450106A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DD9308-BC84-4D95-0B7B-6AE2671B5536}"/>
              </a:ext>
            </a:extLst>
          </p:cNvPr>
          <p:cNvSpPr txBox="1"/>
          <p:nvPr/>
        </p:nvSpPr>
        <p:spPr>
          <a:xfrm>
            <a:off x="888647" y="209741"/>
            <a:ext cx="470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개발 배경 및 필요성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개발배경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E88742-88DC-C172-5E60-859C66FCC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669C7754-941F-E3C1-EAC2-3AB189396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FAEA101-50B7-84B4-3E4B-9D11EA931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547" y="1186206"/>
            <a:ext cx="10256253" cy="4920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기술의 등장으로 애플리케이션의 빠른 배포와 확장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일관된 환경 실행으로 서버 관리의 효율성 증대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관리 복잡성 증가로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효율적 운영을 위한 컨테이너 오케스트레이션 도구 필요성 대두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95C9D78E-2B86-56A0-402E-0DF440DC7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813" y="2501994"/>
            <a:ext cx="9124951" cy="33624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02E6B7-4640-D4D9-05CE-40861CAD0FAF}"/>
              </a:ext>
            </a:extLst>
          </p:cNvPr>
          <p:cNvSpPr txBox="1"/>
          <p:nvPr/>
        </p:nvSpPr>
        <p:spPr>
          <a:xfrm>
            <a:off x="1123165" y="5726124"/>
            <a:ext cx="62935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b="0" i="0" dirty="0">
                <a:solidFill>
                  <a:srgbClr val="6A6E7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출처 </a:t>
            </a:r>
            <a:r>
              <a:rPr lang="en-US" altLang="ko-KR" sz="700" b="0" i="0" dirty="0">
                <a:solidFill>
                  <a:srgbClr val="6A6E7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700" b="0" i="0" dirty="0" err="1">
                <a:solidFill>
                  <a:srgbClr val="6A6E7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쿠버네티스</a:t>
            </a:r>
            <a:r>
              <a:rPr lang="ko-KR" altLang="en-US" sz="700" b="0" i="0" dirty="0">
                <a:solidFill>
                  <a:srgbClr val="6A6E79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공식 홈페이지</a:t>
            </a:r>
            <a:endParaRPr lang="ko-KR" altLang="en-US" sz="7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D3ED64B-2761-3544-F790-1D7E53554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864" y="5351899"/>
            <a:ext cx="360362" cy="379588"/>
          </a:xfrm>
          <a:prstGeom prst="rect">
            <a:avLst/>
          </a:prstGeom>
        </p:spPr>
      </p:pic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ACAE17C4-A7F7-4C16-C2F0-25FC0EE0803F}"/>
              </a:ext>
            </a:extLst>
          </p:cNvPr>
          <p:cNvSpPr/>
          <p:nvPr/>
        </p:nvSpPr>
        <p:spPr>
          <a:xfrm>
            <a:off x="9537170" y="4521336"/>
            <a:ext cx="1377508" cy="670790"/>
          </a:xfrm>
          <a:prstGeom prst="wedgeEllipseCallout">
            <a:avLst>
              <a:gd name="adj1" fmla="val -30036"/>
              <a:gd name="adj2" fmla="val 6993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하나하나 </a:t>
            </a:r>
            <a:endParaRPr kumimoji="0" lang="en-US" altLang="ko-KR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관리하기 어려워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rPr>
              <a:t>…</a:t>
            </a:r>
            <a:endParaRPr kumimoji="0" lang="ko-KR" altLang="en-US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81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DC03-F948-FB59-B771-F22A00CBD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E81ED44-29F0-8BEE-45B7-A20AF45FCA11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D3277E-8D82-52D1-5A74-2F63BE00D9CC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CD1A85-9FAA-25E5-D1AB-29054A41D26D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3C7CE9-7296-A4E6-CD02-D05CF16A07D8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part1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5DF5F-23D2-2490-74DD-D8C023ACA69B}"/>
              </a:ext>
            </a:extLst>
          </p:cNvPr>
          <p:cNvSpPr txBox="1"/>
          <p:nvPr/>
        </p:nvSpPr>
        <p:spPr>
          <a:xfrm>
            <a:off x="888646" y="209741"/>
            <a:ext cx="5858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개발 배경 및 필요성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현재 기술상황 및 한계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AE69C8-8ABF-C5AA-7554-D51243DA7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E21C8487-5CA6-38BB-828A-E08A476851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18B95D1-EFC4-1C83-A49A-285AB31F4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547" y="1186206"/>
            <a:ext cx="10256253" cy="4920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쿠버네티스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사용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대표적인 컨테이너 오케스트레이션 사용을 통한 비교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쿠버네티스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설치 과정에서 많은 시간이 들었으며 다양한 오류를 마주함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실제로 필요한 기능과 기술적 역량을 고려 했을 때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과도한 복잡성을 가지고 있음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61F8A9-5A8C-664E-4593-5492F06C0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842" y="2915873"/>
            <a:ext cx="9508958" cy="6931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9BD2097-123C-6C5D-E818-99A5EA7C3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841" y="4038676"/>
            <a:ext cx="2242868" cy="108398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DB434E-C7FD-9E4A-C649-05DB20C909F8}"/>
              </a:ext>
            </a:extLst>
          </p:cNvPr>
          <p:cNvGrpSpPr/>
          <p:nvPr/>
        </p:nvGrpSpPr>
        <p:grpSpPr>
          <a:xfrm>
            <a:off x="3823770" y="4042510"/>
            <a:ext cx="2304845" cy="1083986"/>
            <a:chOff x="6143821" y="2368221"/>
            <a:chExt cx="5744129" cy="242063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3683D4C-9465-0AD9-D4CF-170E42FF9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588" r="2253"/>
            <a:stretch/>
          </p:blipFill>
          <p:spPr>
            <a:xfrm rot="5400000">
              <a:off x="7805567" y="706475"/>
              <a:ext cx="2420637" cy="5744129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2C7375A-CE31-6489-05EE-56A080EAC4D2}"/>
                </a:ext>
              </a:extLst>
            </p:cNvPr>
            <p:cNvGrpSpPr/>
            <p:nvPr/>
          </p:nvGrpSpPr>
          <p:grpSpPr>
            <a:xfrm>
              <a:off x="7121239" y="3106093"/>
              <a:ext cx="2299855" cy="581890"/>
              <a:chOff x="7121239" y="3106093"/>
              <a:chExt cx="2299855" cy="58189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F31EC87-7ED1-0E14-DA84-AC5B6EF6827B}"/>
                  </a:ext>
                </a:extLst>
              </p:cNvPr>
              <p:cNvSpPr/>
              <p:nvPr/>
            </p:nvSpPr>
            <p:spPr>
              <a:xfrm>
                <a:off x="7121239" y="3106093"/>
                <a:ext cx="1228436" cy="14778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EE14D7D-A1D0-19BE-3EE9-7555FAD07076}"/>
                  </a:ext>
                </a:extLst>
              </p:cNvPr>
              <p:cNvSpPr/>
              <p:nvPr/>
            </p:nvSpPr>
            <p:spPr>
              <a:xfrm>
                <a:off x="8802257" y="3532531"/>
                <a:ext cx="618837" cy="15545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E756C3D-6B1D-FC1E-69A0-167D0CF9D29C}"/>
              </a:ext>
            </a:extLst>
          </p:cNvPr>
          <p:cNvGrpSpPr/>
          <p:nvPr/>
        </p:nvGrpSpPr>
        <p:grpSpPr>
          <a:xfrm>
            <a:off x="6245676" y="4045150"/>
            <a:ext cx="4727123" cy="1077511"/>
            <a:chOff x="1157329" y="1905047"/>
            <a:chExt cx="8065185" cy="1467806"/>
          </a:xfrm>
        </p:grpSpPr>
        <p:pic>
          <p:nvPicPr>
            <p:cNvPr id="29" name="그림 28" descr="텍스트, 스크린샷, 메뉴이(가) 표시된 사진&#10;&#10;자동 생성된 설명">
              <a:extLst>
                <a:ext uri="{FF2B5EF4-FFF2-40B4-BE49-F238E27FC236}">
                  <a16:creationId xmlns:a16="http://schemas.microsoft.com/office/drawing/2014/main" id="{975B758A-FC4C-768A-AE2C-F11B557D3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65448"/>
            <a:stretch/>
          </p:blipFill>
          <p:spPr>
            <a:xfrm>
              <a:off x="1157329" y="1905047"/>
              <a:ext cx="8065185" cy="146780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E197A86-96CA-F576-16DE-4C5D517BD3F0}"/>
                </a:ext>
              </a:extLst>
            </p:cNvPr>
            <p:cNvSpPr/>
            <p:nvPr/>
          </p:nvSpPr>
          <p:spPr>
            <a:xfrm>
              <a:off x="3521242" y="2462463"/>
              <a:ext cx="485274" cy="244642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D29D891-207D-A4E0-378A-7FD97FB85F32}"/>
                </a:ext>
              </a:extLst>
            </p:cNvPr>
            <p:cNvSpPr/>
            <p:nvPr/>
          </p:nvSpPr>
          <p:spPr>
            <a:xfrm>
              <a:off x="1752599" y="2117557"/>
              <a:ext cx="525379" cy="140369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5F5B1C-5B72-604F-9A4A-4629565549DD}"/>
              </a:ext>
            </a:extLst>
          </p:cNvPr>
          <p:cNvSpPr txBox="1"/>
          <p:nvPr/>
        </p:nvSpPr>
        <p:spPr>
          <a:xfrm>
            <a:off x="992920" y="5122661"/>
            <a:ext cx="2713789" cy="28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▲  실제 설치 과정에서 발생한 오류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F6256E-4CC4-17E0-1E42-02028E3BF4F8}"/>
              </a:ext>
            </a:extLst>
          </p:cNvPr>
          <p:cNvSpPr txBox="1"/>
          <p:nvPr/>
        </p:nvSpPr>
        <p:spPr>
          <a:xfrm>
            <a:off x="992920" y="3570517"/>
            <a:ext cx="2713789" cy="28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▲ 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쿠버네티스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클러스터 구축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37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8DC03-F948-FB59-B771-F22A00CBD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E81ED44-29F0-8BEE-45B7-A20AF45FCA11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D3277E-8D82-52D1-5A74-2F63BE00D9CC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CD1A85-9FAA-25E5-D1AB-29054A41D26D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3C7CE9-7296-A4E6-CD02-D05CF16A07D8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part1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5DF5F-23D2-2490-74DD-D8C023ACA69B}"/>
              </a:ext>
            </a:extLst>
          </p:cNvPr>
          <p:cNvSpPr txBox="1"/>
          <p:nvPr/>
        </p:nvSpPr>
        <p:spPr>
          <a:xfrm>
            <a:off x="888646" y="209741"/>
            <a:ext cx="5858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개발 배경 및 필요성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현재 기술상황 및 한계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AE69C8-8ABF-C5AA-7554-D51243DA7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E21C8487-5CA6-38BB-828A-E08A476851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BC7AB9-424D-4620-BCE5-6DB11658D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589364"/>
              </p:ext>
            </p:extLst>
          </p:nvPr>
        </p:nvGraphicFramePr>
        <p:xfrm>
          <a:off x="832979" y="1330159"/>
          <a:ext cx="10328666" cy="26184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2322">
                  <a:extLst>
                    <a:ext uri="{9D8B030D-6E8A-4147-A177-3AD203B41FA5}">
                      <a16:colId xmlns:a16="http://schemas.microsoft.com/office/drawing/2014/main" val="348329116"/>
                    </a:ext>
                  </a:extLst>
                </a:gridCol>
                <a:gridCol w="3255299">
                  <a:extLst>
                    <a:ext uri="{9D8B030D-6E8A-4147-A177-3AD203B41FA5}">
                      <a16:colId xmlns:a16="http://schemas.microsoft.com/office/drawing/2014/main" val="353238102"/>
                    </a:ext>
                  </a:extLst>
                </a:gridCol>
                <a:gridCol w="3155597">
                  <a:extLst>
                    <a:ext uri="{9D8B030D-6E8A-4147-A177-3AD203B41FA5}">
                      <a16:colId xmlns:a16="http://schemas.microsoft.com/office/drawing/2014/main" val="678167931"/>
                    </a:ext>
                  </a:extLst>
                </a:gridCol>
                <a:gridCol w="3205448">
                  <a:extLst>
                    <a:ext uri="{9D8B030D-6E8A-4147-A177-3AD203B41FA5}">
                      <a16:colId xmlns:a16="http://schemas.microsoft.com/office/drawing/2014/main" val="3370569189"/>
                    </a:ext>
                  </a:extLst>
                </a:gridCol>
              </a:tblGrid>
              <a:tr h="7921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Kubernetes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Docker Swarm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Apache Mesos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98621"/>
                  </a:ext>
                </a:extLst>
              </a:tr>
              <a:tr h="608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정의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컨테이너화 된 애플리케이션의 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배포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확장 및 관리 자동화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여러 </a:t>
                      </a: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도커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호스트를 하나의 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가상 </a:t>
                      </a: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도커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호스트로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대규모 클러스터 관리를 위한 플랫폼으로 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분산 시스템 효율적 실행 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258125"/>
                  </a:ext>
                </a:extLst>
              </a:tr>
              <a:tr h="608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장점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수천개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컨테이너 관리가 가능한 높은 확장성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자동 복구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롤링 업데이트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서비스 검색 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도커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생태계와의 높은 호환성과 통합성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수만개의 노드 관리가 가능한 높은 확장성 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-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자원 분할과 공유로 효율적인 자원 사용 가능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138233"/>
                  </a:ext>
                </a:extLst>
              </a:tr>
              <a:tr h="608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단점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초기 설정과 관리가 복잡하여 학습 곡선이 높음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대규모 시스템에서의 제약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쿠버네티스보다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높은 학습 곡선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06212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25B85F8-8504-BDC7-F77E-DB68807F6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35" y="1420940"/>
            <a:ext cx="507410" cy="4926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6AA723-7A19-5EAD-F3F6-3D3394F43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47172"/>
            <a:ext cx="599719" cy="5909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7D98D6-B4E2-84B9-1791-2B05615D1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09" y="1225542"/>
            <a:ext cx="846171" cy="846171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C0511E-9388-4415-DF7B-4F96DC7DB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980" y="4817239"/>
            <a:ext cx="10337312" cy="992542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오케스트레이션 도구는 복잡성과 높은 학습 곡선으로 인해 </a:t>
            </a:r>
            <a:r>
              <a:rPr lang="ko-KR" altLang="en-US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소규모 프로젝트나 조직에 부담</a:t>
            </a:r>
            <a:endParaRPr lang="en-US" altLang="ko-KR" sz="14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특정 제품에 종속되지 않고 추가적인 비용 없이 사용가능한 </a:t>
            </a:r>
            <a:r>
              <a:rPr lang="ko-KR" altLang="en-US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경량화 된 컨테이너 오케스트레이션 플랫폼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필요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GUI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제공을 통해 사용자 </a:t>
            </a:r>
            <a:r>
              <a:rPr lang="ko-KR" altLang="en-US" sz="14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친화적이며 간편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사용이 가능한 플랫폼의 필요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87395D9-3204-6BB0-0199-5C8FB9A24635}"/>
              </a:ext>
            </a:extLst>
          </p:cNvPr>
          <p:cNvSpPr/>
          <p:nvPr/>
        </p:nvSpPr>
        <p:spPr>
          <a:xfrm>
            <a:off x="5695755" y="4053212"/>
            <a:ext cx="800488" cy="560493"/>
          </a:xfrm>
          <a:prstGeom prst="downArrow">
            <a:avLst>
              <a:gd name="adj1" fmla="val 39005"/>
              <a:gd name="adj2" fmla="val 47770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D84480-C55A-E88B-B300-FCC0DA16148B}"/>
              </a:ext>
            </a:extLst>
          </p:cNvPr>
          <p:cNvSpPr/>
          <p:nvPr/>
        </p:nvSpPr>
        <p:spPr>
          <a:xfrm>
            <a:off x="832980" y="4718411"/>
            <a:ext cx="10348368" cy="11901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52865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4C59D-53B1-D9A9-3EB9-4C9457AB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A9A12A-6F37-B08E-320D-C72DBF17F81A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A61498-9473-6ABD-DEC8-73EE5913B6B0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F3DD24-55B1-6EB8-DDD9-5879B41B62DD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49BE7E-EE49-8A13-168A-5C789AA0FAAF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part2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5D758-AE4F-B794-9C32-CC3CB8E2C6E0}"/>
              </a:ext>
            </a:extLst>
          </p:cNvPr>
          <p:cNvSpPr txBox="1"/>
          <p:nvPr/>
        </p:nvSpPr>
        <p:spPr>
          <a:xfrm>
            <a:off x="888646" y="209741"/>
            <a:ext cx="497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개발 계획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요구사항 정의서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5F1929-18B8-21CC-71C1-76C789F59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3865BD5-5BD3-55AA-AFD9-113AB0933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415A05F-75C7-41E3-981B-BAF2EC5F6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307066"/>
              </p:ext>
            </p:extLst>
          </p:nvPr>
        </p:nvGraphicFramePr>
        <p:xfrm>
          <a:off x="888646" y="2362238"/>
          <a:ext cx="10278732" cy="2961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8711">
                  <a:extLst>
                    <a:ext uri="{9D8B030D-6E8A-4147-A177-3AD203B41FA5}">
                      <a16:colId xmlns:a16="http://schemas.microsoft.com/office/drawing/2014/main" val="1392589653"/>
                    </a:ext>
                  </a:extLst>
                </a:gridCol>
                <a:gridCol w="6978316">
                  <a:extLst>
                    <a:ext uri="{9D8B030D-6E8A-4147-A177-3AD203B41FA5}">
                      <a16:colId xmlns:a16="http://schemas.microsoft.com/office/drawing/2014/main" val="2265192489"/>
                    </a:ext>
                  </a:extLst>
                </a:gridCol>
                <a:gridCol w="1411705">
                  <a:extLst>
                    <a:ext uri="{9D8B030D-6E8A-4147-A177-3AD203B41FA5}">
                      <a16:colId xmlns:a16="http://schemas.microsoft.com/office/drawing/2014/main" val="1586221359"/>
                    </a:ext>
                  </a:extLst>
                </a:gridCol>
              </a:tblGrid>
              <a:tr h="4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ID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604348"/>
                  </a:ext>
                </a:extLst>
              </a:tr>
              <a:tr h="4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컨테이너 </a:t>
                      </a:r>
                      <a:endParaRPr lang="en-US" altLang="ko-KR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런타임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실행 중인 컨테이너에 대한 기본적인 관리 기능을 제공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예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.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시작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정지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재시작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삭제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REQ-001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4790"/>
                  </a:ext>
                </a:extLst>
              </a:tr>
              <a:tr h="4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스케일링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수동 또는 자동으로 컨테이너의 인스턴스 수를 조정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REQ-002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095661"/>
                  </a:ext>
                </a:extLst>
              </a:tr>
              <a:tr h="4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네트워킹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컨테이너 간 통신 및 외부 네트워크와의 연결을 관리할 수 있는 기능 제공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REQ-003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064323"/>
                  </a:ext>
                </a:extLst>
              </a:tr>
              <a:tr h="4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 </a:t>
                      </a:r>
                      <a:endParaRPr lang="en-US" altLang="ko-KR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인터페이스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컨테이너를 실행 및 시스템을 모니터링 할 수 있는 직관적인 웹 기반 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UI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를 제공</a:t>
                      </a:r>
                      <a:endParaRPr lang="en-US" altLang="ko-KR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이상 상태 감지 시 사용자에게 알림을 제공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REQ-004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212859"/>
                  </a:ext>
                </a:extLst>
              </a:tr>
              <a:tr h="4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테스트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</a:t>
                      </a:r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개발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게임 서버 구축을 통한 컨테이너 오케스트레이션 플랫폼 기능성 테스트 진행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REQ-005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66308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726EBF4-B60B-85D2-8BFE-99799CCC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404" y="1274507"/>
            <a:ext cx="10281775" cy="14060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경량화 된 컨테이너 오케스트레이션 플랫폼 개발을 목표로 하며 배포관리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스케일링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네트워킹 자동화 기능 부여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직관적이며 효율적인 관리 및 모니터링을 위한 웹 기반 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</a:t>
            </a:r>
            <a:r>
              <a: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제공</a:t>
            </a:r>
            <a:endParaRPr lang="en-US" altLang="ko-KR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0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4C59D-53B1-D9A9-3EB9-4C9457AB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A9A12A-6F37-B08E-320D-C72DBF17F81A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A61498-9473-6ABD-DEC8-73EE5913B6B0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F3DD24-55B1-6EB8-DDD9-5879B41B62DD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E5F1929-18B8-21CC-71C1-76C789F59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3865BD5-5BD3-55AA-AFD9-113AB0933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ECD337B-C0AC-2665-2045-73231482C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06" y="1133817"/>
            <a:ext cx="10802910" cy="49207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요구사항 정의서 세부사항 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52ADC-B62C-258B-7BC4-FB0C7D6CFC18}"/>
              </a:ext>
            </a:extLst>
          </p:cNvPr>
          <p:cNvSpPr txBox="1"/>
          <p:nvPr/>
        </p:nvSpPr>
        <p:spPr>
          <a:xfrm>
            <a:off x="754435" y="6432880"/>
            <a:ext cx="10189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https://docs.google.com/spreadsheets/d/16vmDIHM7Ho01sAdGdw3FTMZCYmApVJc1CQ9tQyz2qw4/edit#gid=1541169314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8882622-D9C0-9E14-3FFB-7F03B118E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362546"/>
              </p:ext>
            </p:extLst>
          </p:nvPr>
        </p:nvGraphicFramePr>
        <p:xfrm>
          <a:off x="794084" y="1991334"/>
          <a:ext cx="10278732" cy="2193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8711">
                  <a:extLst>
                    <a:ext uri="{9D8B030D-6E8A-4147-A177-3AD203B41FA5}">
                      <a16:colId xmlns:a16="http://schemas.microsoft.com/office/drawing/2014/main" val="1392589653"/>
                    </a:ext>
                  </a:extLst>
                </a:gridCol>
                <a:gridCol w="6978316">
                  <a:extLst>
                    <a:ext uri="{9D8B030D-6E8A-4147-A177-3AD203B41FA5}">
                      <a16:colId xmlns:a16="http://schemas.microsoft.com/office/drawing/2014/main" val="2265192489"/>
                    </a:ext>
                  </a:extLst>
                </a:gridCol>
                <a:gridCol w="1411705">
                  <a:extLst>
                    <a:ext uri="{9D8B030D-6E8A-4147-A177-3AD203B41FA5}">
                      <a16:colId xmlns:a16="http://schemas.microsoft.com/office/drawing/2014/main" val="1586221359"/>
                    </a:ext>
                  </a:extLst>
                </a:gridCol>
              </a:tblGrid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ID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604348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컨테이너 시작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사용자가 직접 컨테이너를 시작할 수 있는 기능 추가 제공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REQ-001-001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4790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컨테이너 정지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실행 중인 컨테이너를 정지할 수 있는 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REQ-001-002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095661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컨테이너 재시작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정지된 컨테이너를 </a:t>
                      </a:r>
                      <a:r>
                        <a:rPr lang="ko-KR" altLang="en-US" sz="1200" dirty="0" err="1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재시작하여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가동할 수 있는 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REQ-001-003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064323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컨테이너 삭제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더 이상 필요하지 않은 컨테이너를 사용자가 직접 삭제할 수 있는 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REQ-001-004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6630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CE4AA47-00CA-E127-CBAA-16A8381AB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57526"/>
              </p:ext>
            </p:extLst>
          </p:nvPr>
        </p:nvGraphicFramePr>
        <p:xfrm>
          <a:off x="794084" y="4536160"/>
          <a:ext cx="10278732" cy="1316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8711">
                  <a:extLst>
                    <a:ext uri="{9D8B030D-6E8A-4147-A177-3AD203B41FA5}">
                      <a16:colId xmlns:a16="http://schemas.microsoft.com/office/drawing/2014/main" val="1392589653"/>
                    </a:ext>
                  </a:extLst>
                </a:gridCol>
                <a:gridCol w="6978316">
                  <a:extLst>
                    <a:ext uri="{9D8B030D-6E8A-4147-A177-3AD203B41FA5}">
                      <a16:colId xmlns:a16="http://schemas.microsoft.com/office/drawing/2014/main" val="2265192489"/>
                    </a:ext>
                  </a:extLst>
                </a:gridCol>
                <a:gridCol w="1411705">
                  <a:extLst>
                    <a:ext uri="{9D8B030D-6E8A-4147-A177-3AD203B41FA5}">
                      <a16:colId xmlns:a16="http://schemas.microsoft.com/office/drawing/2014/main" val="1586221359"/>
                    </a:ext>
                  </a:extLst>
                </a:gridCol>
              </a:tblGrid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ID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604348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수동 스케일링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사용자가 수동으로 컨테이너의 인스턴스 수를 조정할 수 있는 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REQ-002-001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064323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자동 스케일링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시스템이 자동으로 한정된 리소스에 맞추어 인스턴스 수 조정할 수 있는 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REQ-002-002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6630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35C5AE3-0A86-33C4-6981-E628114AF684}"/>
              </a:ext>
            </a:extLst>
          </p:cNvPr>
          <p:cNvSpPr txBox="1"/>
          <p:nvPr/>
        </p:nvSpPr>
        <p:spPr>
          <a:xfrm>
            <a:off x="716547" y="1735231"/>
            <a:ext cx="23278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컨테이너 런타임 관리</a:t>
            </a:r>
            <a:r>
              <a:rPr lang="en-US" altLang="ko-KR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(REQ-001)</a:t>
            </a:r>
            <a:endParaRPr lang="ko-KR" altLang="en-US" sz="11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19F31-C4A5-1ECA-AC9A-643739B1BA47}"/>
              </a:ext>
            </a:extLst>
          </p:cNvPr>
          <p:cNvSpPr txBox="1"/>
          <p:nvPr/>
        </p:nvSpPr>
        <p:spPr>
          <a:xfrm>
            <a:off x="716546" y="4289836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스케일링</a:t>
            </a:r>
            <a:r>
              <a:rPr lang="en-US" altLang="ko-KR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(REQ-002)</a:t>
            </a:r>
            <a:endParaRPr lang="ko-KR" altLang="en-US" sz="11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2B7F3-F9A2-18CB-7C34-51C3518FFDF5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part2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FE2BBB-394D-FABB-C8C2-4F0C7D103443}"/>
              </a:ext>
            </a:extLst>
          </p:cNvPr>
          <p:cNvSpPr txBox="1"/>
          <p:nvPr/>
        </p:nvSpPr>
        <p:spPr>
          <a:xfrm>
            <a:off x="888646" y="209741"/>
            <a:ext cx="497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개발 계획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요구사항 정의서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95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4C59D-53B1-D9A9-3EB9-4C9457AB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A9A12A-6F37-B08E-320D-C72DBF17F81A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A61498-9473-6ABD-DEC8-73EE5913B6B0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F3DD24-55B1-6EB8-DDD9-5879B41B62DD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E5F1929-18B8-21CC-71C1-76C789F59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3865BD5-5BD3-55AA-AFD9-113AB093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ECD337B-C0AC-2665-2045-73231482C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06" y="1133817"/>
            <a:ext cx="10802910" cy="49207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요구사항 정의서 세부사항 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52ADC-B62C-258B-7BC4-FB0C7D6CFC18}"/>
              </a:ext>
            </a:extLst>
          </p:cNvPr>
          <p:cNvSpPr txBox="1"/>
          <p:nvPr/>
        </p:nvSpPr>
        <p:spPr>
          <a:xfrm>
            <a:off x="754435" y="6432880"/>
            <a:ext cx="10189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https://docs.google.com/spreadsheets/d/16vmDIHM7Ho01sAdGdw3FTMZCYmApVJc1CQ9tQyz2qw4/edit#gid=1541169314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8882622-D9C0-9E14-3FFB-7F03B118E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870142"/>
              </p:ext>
            </p:extLst>
          </p:nvPr>
        </p:nvGraphicFramePr>
        <p:xfrm>
          <a:off x="794084" y="1996958"/>
          <a:ext cx="10278732" cy="1316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8711">
                  <a:extLst>
                    <a:ext uri="{9D8B030D-6E8A-4147-A177-3AD203B41FA5}">
                      <a16:colId xmlns:a16="http://schemas.microsoft.com/office/drawing/2014/main" val="1392589653"/>
                    </a:ext>
                  </a:extLst>
                </a:gridCol>
                <a:gridCol w="6978316">
                  <a:extLst>
                    <a:ext uri="{9D8B030D-6E8A-4147-A177-3AD203B41FA5}">
                      <a16:colId xmlns:a16="http://schemas.microsoft.com/office/drawing/2014/main" val="2265192489"/>
                    </a:ext>
                  </a:extLst>
                </a:gridCol>
                <a:gridCol w="1411705">
                  <a:extLst>
                    <a:ext uri="{9D8B030D-6E8A-4147-A177-3AD203B41FA5}">
                      <a16:colId xmlns:a16="http://schemas.microsoft.com/office/drawing/2014/main" val="1586221359"/>
                    </a:ext>
                  </a:extLst>
                </a:gridCol>
              </a:tblGrid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ID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604348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컨테이너 간 통신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컨테이너 간의 통신을 관리하고 보안을 유지할 수 있는 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REQ-003-001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4790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외부 네트워크 연결 관리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컨테이너와 외부 네트워크 간의 연결을 관리하고 보안을 유지할 수 있는 기능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REQ-003-002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6630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CE4AA47-00CA-E127-CBAA-16A8381AB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341053"/>
              </p:ext>
            </p:extLst>
          </p:nvPr>
        </p:nvGraphicFramePr>
        <p:xfrm>
          <a:off x="794084" y="3691561"/>
          <a:ext cx="10278732" cy="1316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8711">
                  <a:extLst>
                    <a:ext uri="{9D8B030D-6E8A-4147-A177-3AD203B41FA5}">
                      <a16:colId xmlns:a16="http://schemas.microsoft.com/office/drawing/2014/main" val="1392589653"/>
                    </a:ext>
                  </a:extLst>
                </a:gridCol>
                <a:gridCol w="6978316">
                  <a:extLst>
                    <a:ext uri="{9D8B030D-6E8A-4147-A177-3AD203B41FA5}">
                      <a16:colId xmlns:a16="http://schemas.microsoft.com/office/drawing/2014/main" val="2265192489"/>
                    </a:ext>
                  </a:extLst>
                </a:gridCol>
                <a:gridCol w="1411705">
                  <a:extLst>
                    <a:ext uri="{9D8B030D-6E8A-4147-A177-3AD203B41FA5}">
                      <a16:colId xmlns:a16="http://schemas.microsoft.com/office/drawing/2014/main" val="1586221359"/>
                    </a:ext>
                  </a:extLst>
                </a:gridCol>
              </a:tblGrid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ID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604348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웹 기반 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UI </a:t>
                      </a:r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제공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모니터링이 가능한 직관적이고 사용성이 높은 웹 기반 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UI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제공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REQ-004-001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064323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이상 상태 알림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시스템이 컨테이너 관리 리소스의 이상 상태를 감지 시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사용자에게 경고 및 알림 제공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REQ-004-002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6630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35C5AE3-0A86-33C4-6981-E628114AF684}"/>
              </a:ext>
            </a:extLst>
          </p:cNvPr>
          <p:cNvSpPr txBox="1"/>
          <p:nvPr/>
        </p:nvSpPr>
        <p:spPr>
          <a:xfrm>
            <a:off x="716547" y="1740855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네트워킹</a:t>
            </a:r>
            <a:r>
              <a:rPr lang="en-US" altLang="ko-KR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(REQ-003)</a:t>
            </a:r>
            <a:endParaRPr lang="ko-KR" altLang="en-US" sz="11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19F31-C4A5-1ECA-AC9A-643739B1BA47}"/>
              </a:ext>
            </a:extLst>
          </p:cNvPr>
          <p:cNvSpPr txBox="1"/>
          <p:nvPr/>
        </p:nvSpPr>
        <p:spPr>
          <a:xfrm>
            <a:off x="716546" y="3445237"/>
            <a:ext cx="21771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인터페이스</a:t>
            </a:r>
            <a:r>
              <a:rPr lang="en-US" altLang="ko-KR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(REQ-004)</a:t>
            </a:r>
            <a:endParaRPr lang="ko-KR" altLang="en-US" sz="11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388DC8-99B5-2554-9E18-051B61FE23F9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part2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EDB93-12AA-7E8F-46B8-098CA9B07A75}"/>
              </a:ext>
            </a:extLst>
          </p:cNvPr>
          <p:cNvSpPr txBox="1"/>
          <p:nvPr/>
        </p:nvSpPr>
        <p:spPr>
          <a:xfrm>
            <a:off x="888646" y="209741"/>
            <a:ext cx="497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개발 계획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요구사항 정의서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2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4C59D-53B1-D9A9-3EB9-4C9457AB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A9A12A-6F37-B08E-320D-C72DBF17F81A}"/>
              </a:ext>
            </a:extLst>
          </p:cNvPr>
          <p:cNvCxnSpPr>
            <a:cxnSpLocks/>
          </p:cNvCxnSpPr>
          <p:nvPr/>
        </p:nvCxnSpPr>
        <p:spPr>
          <a:xfrm flipV="1">
            <a:off x="410795" y="780996"/>
            <a:ext cx="10770552" cy="1075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A61498-9473-6ABD-DEC8-73EE5913B6B0}"/>
              </a:ext>
            </a:extLst>
          </p:cNvPr>
          <p:cNvSpPr/>
          <p:nvPr/>
        </p:nvSpPr>
        <p:spPr>
          <a:xfrm>
            <a:off x="203200" y="780997"/>
            <a:ext cx="1026695" cy="47012"/>
          </a:xfrm>
          <a:prstGeom prst="rect">
            <a:avLst/>
          </a:prstGeom>
          <a:solidFill>
            <a:schemeClr val="tx2">
              <a:lumMod val="5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F3DD24-55B1-6EB8-DDD9-5879B41B62DD}"/>
              </a:ext>
            </a:extLst>
          </p:cNvPr>
          <p:cNvCxnSpPr>
            <a:cxnSpLocks/>
          </p:cNvCxnSpPr>
          <p:nvPr/>
        </p:nvCxnSpPr>
        <p:spPr>
          <a:xfrm>
            <a:off x="327860" y="6432880"/>
            <a:ext cx="11536279" cy="0"/>
          </a:xfrm>
          <a:prstGeom prst="line">
            <a:avLst/>
          </a:prstGeom>
          <a:ln w="952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E5F1929-18B8-21CC-71C1-76C789F59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186" y="209741"/>
            <a:ext cx="616888" cy="618268"/>
          </a:xfrm>
          <a:prstGeom prst="rect">
            <a:avLst/>
          </a:prstGeom>
        </p:spPr>
      </p:pic>
      <p:pic>
        <p:nvPicPr>
          <p:cNvPr id="3" name="그림 2" descr="폰트, 시계, 로고, 그래픽이(가) 표시된 사진&#10;&#10;자동 생성된 설명">
            <a:extLst>
              <a:ext uri="{FF2B5EF4-FFF2-40B4-BE49-F238E27FC236}">
                <a16:creationId xmlns:a16="http://schemas.microsoft.com/office/drawing/2014/main" id="{A3865BD5-5BD3-55AA-AFD9-113AB093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r="9702" b="5843"/>
          <a:stretch/>
        </p:blipFill>
        <p:spPr>
          <a:xfrm>
            <a:off x="128251" y="6234704"/>
            <a:ext cx="626184" cy="518426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ECD337B-C0AC-2665-2045-73231482C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06" y="1133817"/>
            <a:ext cx="10802910" cy="49207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[ </a:t>
            </a:r>
            <a:r>
              <a:rPr lang="ko-KR" altLang="en-US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요구사항 정의서 세부사항 </a:t>
            </a:r>
            <a:r>
              <a:rPr lang="en-US" altLang="ko-KR" sz="14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52ADC-B62C-258B-7BC4-FB0C7D6CFC18}"/>
              </a:ext>
            </a:extLst>
          </p:cNvPr>
          <p:cNvSpPr txBox="1"/>
          <p:nvPr/>
        </p:nvSpPr>
        <p:spPr>
          <a:xfrm>
            <a:off x="754435" y="6432880"/>
            <a:ext cx="101899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https://docs.google.com/spreadsheets/d/16vmDIHM7Ho01sAdGdw3FTMZCYmApVJc1CQ9tQyz2qw4/edit#gid=1541169314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8882622-D9C0-9E14-3FFB-7F03B118E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816865"/>
              </p:ext>
            </p:extLst>
          </p:nvPr>
        </p:nvGraphicFramePr>
        <p:xfrm>
          <a:off x="794084" y="1987949"/>
          <a:ext cx="10278732" cy="2632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8711">
                  <a:extLst>
                    <a:ext uri="{9D8B030D-6E8A-4147-A177-3AD203B41FA5}">
                      <a16:colId xmlns:a16="http://schemas.microsoft.com/office/drawing/2014/main" val="1392589653"/>
                    </a:ext>
                  </a:extLst>
                </a:gridCol>
                <a:gridCol w="6978316">
                  <a:extLst>
                    <a:ext uri="{9D8B030D-6E8A-4147-A177-3AD203B41FA5}">
                      <a16:colId xmlns:a16="http://schemas.microsoft.com/office/drawing/2014/main" val="2265192489"/>
                    </a:ext>
                  </a:extLst>
                </a:gridCol>
                <a:gridCol w="1411705">
                  <a:extLst>
                    <a:ext uri="{9D8B030D-6E8A-4147-A177-3AD203B41FA5}">
                      <a16:colId xmlns:a16="http://schemas.microsoft.com/office/drawing/2014/main" val="1586221359"/>
                    </a:ext>
                  </a:extLst>
                </a:gridCol>
              </a:tblGrid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설명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요구사항 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ID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604348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게임 서버 구축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(Login)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플레이어 정보 저장 및 관리가 가능한 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REQ-005-001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04790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게임 서버 구축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(Asset)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플레이어가 제작한 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Asset(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제작한 도구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정보의 저장 및 관리가 가능한 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REQ-005-002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258241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게임 서버 구축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(Room)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플레이어가 제작한 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Room(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제작한 배경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)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정보의 저장 및 관리가 가능한 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REQ-005-003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529513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게임 서버 구축</a:t>
                      </a:r>
                      <a:r>
                        <a:rPr lang="en-US" altLang="ko-KR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(Game)</a:t>
                      </a:r>
                      <a:endParaRPr lang="ko-KR" altLang="en-US" sz="12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동시 사용자 접속 시</a:t>
                      </a: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멀티 플레이어의 통신 관리가 가능한 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REQ-005-004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053596"/>
                  </a:ext>
                </a:extLst>
              </a:tr>
              <a:tr h="438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사용자 경험 테스트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실제 사용자 환경에서의 제품 사용성과 사용자의 만족도를 평가하기 위한 테스트 수행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REQ-005-005</a:t>
                      </a:r>
                      <a:endParaRPr lang="ko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6630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35C5AE3-0A86-33C4-6981-E628114AF684}"/>
              </a:ext>
            </a:extLst>
          </p:cNvPr>
          <p:cNvSpPr txBox="1"/>
          <p:nvPr/>
        </p:nvSpPr>
        <p:spPr>
          <a:xfrm>
            <a:off x="716547" y="1731846"/>
            <a:ext cx="1433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테스트</a:t>
            </a:r>
            <a:r>
              <a:rPr lang="en-US" altLang="ko-KR" sz="11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(REQ-005)</a:t>
            </a:r>
            <a:endParaRPr lang="ko-KR" altLang="en-US" sz="11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E3556-C76A-87AF-6C2E-015641413E42}"/>
              </a:ext>
            </a:extLst>
          </p:cNvPr>
          <p:cNvSpPr txBox="1"/>
          <p:nvPr/>
        </p:nvSpPr>
        <p:spPr>
          <a:xfrm>
            <a:off x="203200" y="194286"/>
            <a:ext cx="783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part2</a:t>
            </a:r>
            <a:endParaRPr lang="ko-KR" altLang="en-US" sz="1400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A05FB-5186-A853-9BBA-2BE61A0E60D3}"/>
              </a:ext>
            </a:extLst>
          </p:cNvPr>
          <p:cNvSpPr txBox="1"/>
          <p:nvPr/>
        </p:nvSpPr>
        <p:spPr>
          <a:xfrm>
            <a:off x="888646" y="209741"/>
            <a:ext cx="4978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개발 계획 </a:t>
            </a:r>
            <a:r>
              <a:rPr lang="en-US" altLang="ko-KR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– </a:t>
            </a:r>
            <a:r>
              <a:rPr lang="ko-KR" altLang="en-US" sz="2000" b="1" dirty="0">
                <a:latin typeface="G마켓 산스 Bold" panose="02000000000000000000" pitchFamily="50" charset="-127"/>
                <a:ea typeface="G마켓 산스 Bold" panose="02000000000000000000" pitchFamily="50" charset="-127"/>
                <a:cs typeface="Poppins Black" panose="00000A00000000000000" pitchFamily="2" charset="0"/>
              </a:rPr>
              <a:t>요구사항 정의서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9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1686</Words>
  <Application>Microsoft Office PowerPoint</Application>
  <PresentationFormat>와이드스크린</PresentationFormat>
  <Paragraphs>371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G마켓 산스 Medium</vt:lpstr>
      <vt:lpstr>Arial</vt:lpstr>
      <vt:lpstr>Poppins Black</vt:lpstr>
      <vt:lpstr>맑은 고딕</vt:lpstr>
      <vt:lpstr>G마켓 산스 Bold</vt:lpstr>
      <vt:lpstr>G마켓 산스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허유정</dc:creator>
  <cp:lastModifiedBy>허유정</cp:lastModifiedBy>
  <cp:revision>22</cp:revision>
  <dcterms:created xsi:type="dcterms:W3CDTF">2024-02-22T04:58:19Z</dcterms:created>
  <dcterms:modified xsi:type="dcterms:W3CDTF">2024-03-12T02:40:41Z</dcterms:modified>
</cp:coreProperties>
</file>